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xls" ContentType="application/vnd.ms-excel"/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embeddedFontLst>
    <p:embeddedFont>
      <p:font typeface="Barlow Black" panose="00000A00000000000000" charset="0"/>
      <p:bold r:id="rId29"/>
    </p:embeddedFont>
    <p:embeddedFont>
      <p:font typeface="Barlow Condensed" panose="00000506000000000000" charset="0"/>
      <p:regular r:id="rId30"/>
      <p:bold r:id="rId31"/>
      <p:italic r:id="rId32"/>
      <p:boldItalic r:id="rId33"/>
    </p:embeddedFont>
    <p:embeddedFont>
      <p:font typeface="微软雅黑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Barlow Medium" panose="00000600000000000000" charset="0"/>
      <p:regular r:id="rId39"/>
      <p: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960"/>
    <a:srgbClr val="225570"/>
    <a:srgbClr val="2C6D91"/>
    <a:srgbClr val="256487"/>
    <a:srgbClr val="2D5F7F"/>
    <a:srgbClr val="183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304.xml"/><Relationship Id="rId40" Type="http://schemas.openxmlformats.org/officeDocument/2006/relationships/font" Target="fonts/font12.fntdata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5" Type="http://schemas.openxmlformats.org/officeDocument/2006/relationships/image" Target="../media/image87.wmf"/><Relationship Id="rId4" Type="http://schemas.openxmlformats.org/officeDocument/2006/relationships/image" Target="../media/image86.wmf"/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4" Type="http://schemas.openxmlformats.org/officeDocument/2006/relationships/slideLayout" Target="../slideLayouts/slideLayout1.xml"/><Relationship Id="rId33" Type="http://schemas.openxmlformats.org/officeDocument/2006/relationships/tags" Target="../tags/tag130.xml"/><Relationship Id="rId32" Type="http://schemas.openxmlformats.org/officeDocument/2006/relationships/image" Target="../media/image48.png"/><Relationship Id="rId31" Type="http://schemas.openxmlformats.org/officeDocument/2006/relationships/tags" Target="../tags/tag129.xml"/><Relationship Id="rId30" Type="http://schemas.openxmlformats.org/officeDocument/2006/relationships/image" Target="../media/image47.png"/><Relationship Id="rId3" Type="http://schemas.openxmlformats.org/officeDocument/2006/relationships/image" Target="../media/image5.png"/><Relationship Id="rId29" Type="http://schemas.openxmlformats.org/officeDocument/2006/relationships/tags" Target="../tags/tag128.xml"/><Relationship Id="rId28" Type="http://schemas.openxmlformats.org/officeDocument/2006/relationships/image" Target="../media/image46.png"/><Relationship Id="rId27" Type="http://schemas.openxmlformats.org/officeDocument/2006/relationships/tags" Target="../tags/tag127.xml"/><Relationship Id="rId26" Type="http://schemas.openxmlformats.org/officeDocument/2006/relationships/image" Target="../media/image45.png"/><Relationship Id="rId25" Type="http://schemas.openxmlformats.org/officeDocument/2006/relationships/tags" Target="../tags/tag126.xml"/><Relationship Id="rId24" Type="http://schemas.openxmlformats.org/officeDocument/2006/relationships/image" Target="../media/image44.png"/><Relationship Id="rId23" Type="http://schemas.openxmlformats.org/officeDocument/2006/relationships/tags" Target="../tags/tag125.xml"/><Relationship Id="rId22" Type="http://schemas.openxmlformats.org/officeDocument/2006/relationships/image" Target="../media/image43.png"/><Relationship Id="rId21" Type="http://schemas.openxmlformats.org/officeDocument/2006/relationships/tags" Target="../tags/tag124.xml"/><Relationship Id="rId20" Type="http://schemas.openxmlformats.org/officeDocument/2006/relationships/image" Target="../media/image42.png"/><Relationship Id="rId2" Type="http://schemas.openxmlformats.org/officeDocument/2006/relationships/tags" Target="../tags/tag107.xml"/><Relationship Id="rId19" Type="http://schemas.openxmlformats.org/officeDocument/2006/relationships/tags" Target="../tags/tag123.xml"/><Relationship Id="rId18" Type="http://schemas.openxmlformats.org/officeDocument/2006/relationships/tags" Target="../tags/tag122.xml"/><Relationship Id="rId17" Type="http://schemas.openxmlformats.org/officeDocument/2006/relationships/tags" Target="../tags/tag121.xml"/><Relationship Id="rId16" Type="http://schemas.openxmlformats.org/officeDocument/2006/relationships/tags" Target="../tags/tag12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tags" Target="../tags/tag10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tags" Target="../tags/tag135.xml"/><Relationship Id="rId7" Type="http://schemas.openxmlformats.org/officeDocument/2006/relationships/image" Target="../media/image50.png"/><Relationship Id="rId6" Type="http://schemas.openxmlformats.org/officeDocument/2006/relationships/tags" Target="../tags/tag134.xml"/><Relationship Id="rId5" Type="http://schemas.openxmlformats.org/officeDocument/2006/relationships/image" Target="../media/image49.png"/><Relationship Id="rId4" Type="http://schemas.openxmlformats.org/officeDocument/2006/relationships/tags" Target="../tags/tag133.xml"/><Relationship Id="rId3" Type="http://schemas.openxmlformats.org/officeDocument/2006/relationships/image" Target="../media/image5.png"/><Relationship Id="rId2" Type="http://schemas.openxmlformats.org/officeDocument/2006/relationships/tags" Target="../tags/tag13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3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image" Target="../media/image50.png"/><Relationship Id="rId4" Type="http://schemas.openxmlformats.org/officeDocument/2006/relationships/tags" Target="../tags/tag143.xml"/><Relationship Id="rId3" Type="http://schemas.openxmlformats.org/officeDocument/2006/relationships/image" Target="../media/image5.png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164.xml"/><Relationship Id="rId25" Type="http://schemas.openxmlformats.org/officeDocument/2006/relationships/tags" Target="../tags/tag163.xml"/><Relationship Id="rId24" Type="http://schemas.openxmlformats.org/officeDocument/2006/relationships/tags" Target="../tags/tag162.xml"/><Relationship Id="rId23" Type="http://schemas.openxmlformats.org/officeDocument/2006/relationships/tags" Target="../tags/tag161.xml"/><Relationship Id="rId22" Type="http://schemas.openxmlformats.org/officeDocument/2006/relationships/tags" Target="../tags/tag160.xml"/><Relationship Id="rId21" Type="http://schemas.openxmlformats.org/officeDocument/2006/relationships/tags" Target="../tags/tag159.xml"/><Relationship Id="rId20" Type="http://schemas.openxmlformats.org/officeDocument/2006/relationships/tags" Target="../tags/tag158.xml"/><Relationship Id="rId2" Type="http://schemas.openxmlformats.org/officeDocument/2006/relationships/tags" Target="../tags/tag142.xml"/><Relationship Id="rId19" Type="http://schemas.openxmlformats.org/officeDocument/2006/relationships/tags" Target="../tags/tag15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4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52.png"/><Relationship Id="rId4" Type="http://schemas.openxmlformats.org/officeDocument/2006/relationships/tags" Target="../tags/tag167.xml"/><Relationship Id="rId32" Type="http://schemas.openxmlformats.org/officeDocument/2006/relationships/slideLayout" Target="../slideLayouts/slideLayout1.xml"/><Relationship Id="rId31" Type="http://schemas.openxmlformats.org/officeDocument/2006/relationships/tags" Target="../tags/tag193.xml"/><Relationship Id="rId30" Type="http://schemas.openxmlformats.org/officeDocument/2006/relationships/tags" Target="../tags/tag192.xml"/><Relationship Id="rId3" Type="http://schemas.openxmlformats.org/officeDocument/2006/relationships/image" Target="../media/image5.png"/><Relationship Id="rId29" Type="http://schemas.openxmlformats.org/officeDocument/2006/relationships/tags" Target="../tags/tag191.xml"/><Relationship Id="rId28" Type="http://schemas.openxmlformats.org/officeDocument/2006/relationships/tags" Target="../tags/tag190.xml"/><Relationship Id="rId27" Type="http://schemas.openxmlformats.org/officeDocument/2006/relationships/tags" Target="../tags/tag189.xml"/><Relationship Id="rId26" Type="http://schemas.openxmlformats.org/officeDocument/2006/relationships/tags" Target="../tags/tag188.xml"/><Relationship Id="rId25" Type="http://schemas.openxmlformats.org/officeDocument/2006/relationships/tags" Target="../tags/tag187.xml"/><Relationship Id="rId24" Type="http://schemas.openxmlformats.org/officeDocument/2006/relationships/tags" Target="../tags/tag186.xml"/><Relationship Id="rId23" Type="http://schemas.openxmlformats.org/officeDocument/2006/relationships/tags" Target="../tags/tag185.xml"/><Relationship Id="rId22" Type="http://schemas.openxmlformats.org/officeDocument/2006/relationships/tags" Target="../tags/tag184.xml"/><Relationship Id="rId21" Type="http://schemas.openxmlformats.org/officeDocument/2006/relationships/tags" Target="../tags/tag183.xml"/><Relationship Id="rId20" Type="http://schemas.openxmlformats.org/officeDocument/2006/relationships/tags" Target="../tags/tag182.xml"/><Relationship Id="rId2" Type="http://schemas.openxmlformats.org/officeDocument/2006/relationships/tags" Target="../tags/tag166.xml"/><Relationship Id="rId19" Type="http://schemas.openxmlformats.org/officeDocument/2006/relationships/tags" Target="../tags/tag181.xml"/><Relationship Id="rId18" Type="http://schemas.openxmlformats.org/officeDocument/2006/relationships/tags" Target="../tags/tag180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tags" Target="../tags/tag198.xml"/><Relationship Id="rId7" Type="http://schemas.openxmlformats.org/officeDocument/2006/relationships/image" Target="../media/image54.png"/><Relationship Id="rId6" Type="http://schemas.openxmlformats.org/officeDocument/2006/relationships/tags" Target="../tags/tag197.xml"/><Relationship Id="rId5" Type="http://schemas.openxmlformats.org/officeDocument/2006/relationships/image" Target="../media/image53.png"/><Relationship Id="rId4" Type="http://schemas.openxmlformats.org/officeDocument/2006/relationships/tags" Target="../tags/tag196.xml"/><Relationship Id="rId3" Type="http://schemas.openxmlformats.org/officeDocument/2006/relationships/image" Target="../media/image5.png"/><Relationship Id="rId2" Type="http://schemas.openxmlformats.org/officeDocument/2006/relationships/tags" Target="../tags/tag19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7.png"/><Relationship Id="rId12" Type="http://schemas.openxmlformats.org/officeDocument/2006/relationships/tags" Target="../tags/tag200.xml"/><Relationship Id="rId11" Type="http://schemas.openxmlformats.org/officeDocument/2006/relationships/image" Target="../media/image56.png"/><Relationship Id="rId10" Type="http://schemas.openxmlformats.org/officeDocument/2006/relationships/tags" Target="../tags/tag199.xml"/><Relationship Id="rId1" Type="http://schemas.openxmlformats.org/officeDocument/2006/relationships/tags" Target="../tags/tag19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image" Target="../media/image58.png"/><Relationship Id="rId6" Type="http://schemas.openxmlformats.org/officeDocument/2006/relationships/oleObject" Target="../embeddings/Workbook1.xls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image" Target="../media/image5.png"/><Relationship Id="rId2" Type="http://schemas.openxmlformats.org/officeDocument/2006/relationships/tags" Target="../tags/tag202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07.xml"/><Relationship Id="rId1" Type="http://schemas.openxmlformats.org/officeDocument/2006/relationships/tags" Target="../tags/tag20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4" Type="http://schemas.openxmlformats.org/officeDocument/2006/relationships/slideLayout" Target="../slideLayouts/slideLayout1.xml"/><Relationship Id="rId53" Type="http://schemas.openxmlformats.org/officeDocument/2006/relationships/image" Target="../media/image75.png"/><Relationship Id="rId52" Type="http://schemas.openxmlformats.org/officeDocument/2006/relationships/tags" Target="../tags/tag242.xml"/><Relationship Id="rId51" Type="http://schemas.openxmlformats.org/officeDocument/2006/relationships/image" Target="../media/image74.png"/><Relationship Id="rId50" Type="http://schemas.openxmlformats.org/officeDocument/2006/relationships/tags" Target="../tags/tag241.xml"/><Relationship Id="rId5" Type="http://schemas.openxmlformats.org/officeDocument/2006/relationships/image" Target="../media/image5.png"/><Relationship Id="rId49" Type="http://schemas.openxmlformats.org/officeDocument/2006/relationships/image" Target="../media/image73.jpeg"/><Relationship Id="rId48" Type="http://schemas.openxmlformats.org/officeDocument/2006/relationships/tags" Target="../tags/tag240.xml"/><Relationship Id="rId47" Type="http://schemas.openxmlformats.org/officeDocument/2006/relationships/image" Target="../media/image72.emf"/><Relationship Id="rId46" Type="http://schemas.openxmlformats.org/officeDocument/2006/relationships/tags" Target="../tags/tag239.xml"/><Relationship Id="rId45" Type="http://schemas.openxmlformats.org/officeDocument/2006/relationships/image" Target="../media/image71.png"/><Relationship Id="rId44" Type="http://schemas.openxmlformats.org/officeDocument/2006/relationships/tags" Target="../tags/tag238.xml"/><Relationship Id="rId43" Type="http://schemas.openxmlformats.org/officeDocument/2006/relationships/image" Target="../media/image70.png"/><Relationship Id="rId42" Type="http://schemas.openxmlformats.org/officeDocument/2006/relationships/tags" Target="../tags/tag237.xml"/><Relationship Id="rId41" Type="http://schemas.openxmlformats.org/officeDocument/2006/relationships/image" Target="../media/image69.png"/><Relationship Id="rId40" Type="http://schemas.openxmlformats.org/officeDocument/2006/relationships/tags" Target="../tags/tag236.xml"/><Relationship Id="rId4" Type="http://schemas.openxmlformats.org/officeDocument/2006/relationships/tags" Target="../tags/tag210.xml"/><Relationship Id="rId39" Type="http://schemas.openxmlformats.org/officeDocument/2006/relationships/image" Target="../media/image68.png"/><Relationship Id="rId38" Type="http://schemas.openxmlformats.org/officeDocument/2006/relationships/tags" Target="../tags/tag235.xml"/><Relationship Id="rId37" Type="http://schemas.openxmlformats.org/officeDocument/2006/relationships/image" Target="../media/image67.png"/><Relationship Id="rId36" Type="http://schemas.openxmlformats.org/officeDocument/2006/relationships/tags" Target="../tags/tag234.xml"/><Relationship Id="rId35" Type="http://schemas.openxmlformats.org/officeDocument/2006/relationships/image" Target="../media/image66.emf"/><Relationship Id="rId34" Type="http://schemas.openxmlformats.org/officeDocument/2006/relationships/tags" Target="../tags/tag233.xml"/><Relationship Id="rId33" Type="http://schemas.openxmlformats.org/officeDocument/2006/relationships/image" Target="../media/image65.png"/><Relationship Id="rId32" Type="http://schemas.openxmlformats.org/officeDocument/2006/relationships/tags" Target="../tags/tag232.xml"/><Relationship Id="rId31" Type="http://schemas.openxmlformats.org/officeDocument/2006/relationships/image" Target="../media/image64.emf"/><Relationship Id="rId30" Type="http://schemas.openxmlformats.org/officeDocument/2006/relationships/tags" Target="../tags/tag231.xml"/><Relationship Id="rId3" Type="http://schemas.openxmlformats.org/officeDocument/2006/relationships/tags" Target="../tags/tag209.xml"/><Relationship Id="rId29" Type="http://schemas.openxmlformats.org/officeDocument/2006/relationships/image" Target="../media/image63.png"/><Relationship Id="rId28" Type="http://schemas.openxmlformats.org/officeDocument/2006/relationships/tags" Target="../tags/tag230.xml"/><Relationship Id="rId27" Type="http://schemas.openxmlformats.org/officeDocument/2006/relationships/image" Target="../media/image62.png"/><Relationship Id="rId26" Type="http://schemas.openxmlformats.org/officeDocument/2006/relationships/tags" Target="../tags/tag229.xml"/><Relationship Id="rId25" Type="http://schemas.openxmlformats.org/officeDocument/2006/relationships/image" Target="../media/image61.png"/><Relationship Id="rId24" Type="http://schemas.openxmlformats.org/officeDocument/2006/relationships/tags" Target="../tags/tag228.xml"/><Relationship Id="rId23" Type="http://schemas.openxmlformats.org/officeDocument/2006/relationships/image" Target="../media/image60.jpeg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image" Target="../media/image59.jpeg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image" Target="../media/image78.png"/><Relationship Id="rId7" Type="http://schemas.openxmlformats.org/officeDocument/2006/relationships/tags" Target="../tags/tag246.xml"/><Relationship Id="rId6" Type="http://schemas.openxmlformats.org/officeDocument/2006/relationships/image" Target="../media/image77.png"/><Relationship Id="rId5" Type="http://schemas.openxmlformats.org/officeDocument/2006/relationships/tags" Target="../tags/tag245.xml"/><Relationship Id="rId4" Type="http://schemas.openxmlformats.org/officeDocument/2006/relationships/image" Target="../media/image5.png"/><Relationship Id="rId3" Type="http://schemas.openxmlformats.org/officeDocument/2006/relationships/tags" Target="../tags/tag244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262.xml"/><Relationship Id="rId27" Type="http://schemas.openxmlformats.org/officeDocument/2006/relationships/tags" Target="../tags/tag261.xml"/><Relationship Id="rId26" Type="http://schemas.openxmlformats.org/officeDocument/2006/relationships/tags" Target="../tags/tag260.xml"/><Relationship Id="rId25" Type="http://schemas.openxmlformats.org/officeDocument/2006/relationships/tags" Target="../tags/tag259.xml"/><Relationship Id="rId24" Type="http://schemas.openxmlformats.org/officeDocument/2006/relationships/tags" Target="../tags/tag258.xml"/><Relationship Id="rId23" Type="http://schemas.openxmlformats.org/officeDocument/2006/relationships/tags" Target="../tags/tag257.xml"/><Relationship Id="rId22" Type="http://schemas.openxmlformats.org/officeDocument/2006/relationships/tags" Target="../tags/tag256.xml"/><Relationship Id="rId21" Type="http://schemas.openxmlformats.org/officeDocument/2006/relationships/tags" Target="../tags/tag255.xml"/><Relationship Id="rId20" Type="http://schemas.openxmlformats.org/officeDocument/2006/relationships/tags" Target="../tags/tag254.xml"/><Relationship Id="rId2" Type="http://schemas.openxmlformats.org/officeDocument/2006/relationships/tags" Target="../tags/tag243.xml"/><Relationship Id="rId19" Type="http://schemas.openxmlformats.org/officeDocument/2006/relationships/tags" Target="../tags/tag253.xml"/><Relationship Id="rId18" Type="http://schemas.openxmlformats.org/officeDocument/2006/relationships/tags" Target="../tags/tag252.xml"/><Relationship Id="rId17" Type="http://schemas.openxmlformats.org/officeDocument/2006/relationships/tags" Target="../tags/tag251.xml"/><Relationship Id="rId16" Type="http://schemas.openxmlformats.org/officeDocument/2006/relationships/image" Target="../media/image82.png"/><Relationship Id="rId15" Type="http://schemas.openxmlformats.org/officeDocument/2006/relationships/tags" Target="../tags/tag250.xml"/><Relationship Id="rId14" Type="http://schemas.openxmlformats.org/officeDocument/2006/relationships/image" Target="../media/image81.png"/><Relationship Id="rId13" Type="http://schemas.openxmlformats.org/officeDocument/2006/relationships/tags" Target="../tags/tag249.xml"/><Relationship Id="rId12" Type="http://schemas.openxmlformats.org/officeDocument/2006/relationships/image" Target="../media/image80.png"/><Relationship Id="rId11" Type="http://schemas.openxmlformats.org/officeDocument/2006/relationships/tags" Target="../tags/tag248.xml"/><Relationship Id="rId10" Type="http://schemas.openxmlformats.org/officeDocument/2006/relationships/image" Target="../media/image79.png"/><Relationship Id="rId1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wmf"/><Relationship Id="rId8" Type="http://schemas.openxmlformats.org/officeDocument/2006/relationships/oleObject" Target="../embeddings/oleObject2.bin"/><Relationship Id="rId7" Type="http://schemas.openxmlformats.org/officeDocument/2006/relationships/tags" Target="../tags/tag266.x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.bin"/><Relationship Id="rId4" Type="http://schemas.openxmlformats.org/officeDocument/2006/relationships/tags" Target="../tags/tag265.xml"/><Relationship Id="rId3" Type="http://schemas.openxmlformats.org/officeDocument/2006/relationships/image" Target="../media/image5.png"/><Relationship Id="rId28" Type="http://schemas.openxmlformats.org/officeDocument/2006/relationships/vmlDrawing" Target="../drawings/vmlDrawing2.v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76.xml"/><Relationship Id="rId25" Type="http://schemas.openxmlformats.org/officeDocument/2006/relationships/tags" Target="../tags/tag275.xml"/><Relationship Id="rId24" Type="http://schemas.openxmlformats.org/officeDocument/2006/relationships/tags" Target="../tags/tag274.xml"/><Relationship Id="rId23" Type="http://schemas.openxmlformats.org/officeDocument/2006/relationships/tags" Target="../tags/tag273.xml"/><Relationship Id="rId22" Type="http://schemas.openxmlformats.org/officeDocument/2006/relationships/image" Target="../media/image88.png"/><Relationship Id="rId21" Type="http://schemas.openxmlformats.org/officeDocument/2006/relationships/image" Target="../media/image87.wmf"/><Relationship Id="rId20" Type="http://schemas.openxmlformats.org/officeDocument/2006/relationships/oleObject" Target="../embeddings/oleObject5.bin"/><Relationship Id="rId2" Type="http://schemas.openxmlformats.org/officeDocument/2006/relationships/tags" Target="../tags/tag264.xml"/><Relationship Id="rId19" Type="http://schemas.openxmlformats.org/officeDocument/2006/relationships/tags" Target="../tags/tag272.xml"/><Relationship Id="rId18" Type="http://schemas.openxmlformats.org/officeDocument/2006/relationships/image" Target="../media/image86.wmf"/><Relationship Id="rId17" Type="http://schemas.openxmlformats.org/officeDocument/2006/relationships/oleObject" Target="../embeddings/oleObject4.bin"/><Relationship Id="rId16" Type="http://schemas.openxmlformats.org/officeDocument/2006/relationships/tags" Target="../tags/tag271.xml"/><Relationship Id="rId15" Type="http://schemas.openxmlformats.org/officeDocument/2006/relationships/tags" Target="../tags/tag270.xml"/><Relationship Id="rId14" Type="http://schemas.openxmlformats.org/officeDocument/2006/relationships/tags" Target="../tags/tag269.xml"/><Relationship Id="rId13" Type="http://schemas.openxmlformats.org/officeDocument/2006/relationships/tags" Target="../tags/tag268.xml"/><Relationship Id="rId12" Type="http://schemas.openxmlformats.org/officeDocument/2006/relationships/image" Target="../media/image85.wmf"/><Relationship Id="rId11" Type="http://schemas.openxmlformats.org/officeDocument/2006/relationships/oleObject" Target="../embeddings/oleObject3.bin"/><Relationship Id="rId10" Type="http://schemas.openxmlformats.org/officeDocument/2006/relationships/tags" Target="../tags/tag267.xml"/><Relationship Id="rId1" Type="http://schemas.openxmlformats.org/officeDocument/2006/relationships/tags" Target="../tags/tag263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tags" Target="../tags/tag279.xml"/><Relationship Id="rId3" Type="http://schemas.openxmlformats.org/officeDocument/2006/relationships/image" Target="../media/image5.png"/><Relationship Id="rId2" Type="http://schemas.openxmlformats.org/officeDocument/2006/relationships/tags" Target="../tags/tag278.xml"/><Relationship Id="rId1" Type="http://schemas.openxmlformats.org/officeDocument/2006/relationships/tags" Target="../tags/tag27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tags" Target="../tags/tag284.xml"/><Relationship Id="rId7" Type="http://schemas.openxmlformats.org/officeDocument/2006/relationships/image" Target="../media/image92.png"/><Relationship Id="rId6" Type="http://schemas.openxmlformats.org/officeDocument/2006/relationships/tags" Target="../tags/tag283.xml"/><Relationship Id="rId5" Type="http://schemas.openxmlformats.org/officeDocument/2006/relationships/image" Target="../media/image91.png"/><Relationship Id="rId4" Type="http://schemas.openxmlformats.org/officeDocument/2006/relationships/tags" Target="../tags/tag282.xml"/><Relationship Id="rId3" Type="http://schemas.openxmlformats.org/officeDocument/2006/relationships/image" Target="../media/image90.png"/><Relationship Id="rId2" Type="http://schemas.openxmlformats.org/officeDocument/2006/relationships/tags" Target="../tags/tag28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.png"/><Relationship Id="rId12" Type="http://schemas.openxmlformats.org/officeDocument/2006/relationships/tags" Target="../tags/tag286.xml"/><Relationship Id="rId11" Type="http://schemas.openxmlformats.org/officeDocument/2006/relationships/image" Target="../media/image94.jpeg"/><Relationship Id="rId10" Type="http://schemas.openxmlformats.org/officeDocument/2006/relationships/tags" Target="../tags/tag285.xml"/><Relationship Id="rId1" Type="http://schemas.openxmlformats.org/officeDocument/2006/relationships/tags" Target="../tags/tag28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png"/><Relationship Id="rId8" Type="http://schemas.openxmlformats.org/officeDocument/2006/relationships/tags" Target="../tags/tag291.xml"/><Relationship Id="rId7" Type="http://schemas.openxmlformats.org/officeDocument/2006/relationships/image" Target="../media/image96.png"/><Relationship Id="rId6" Type="http://schemas.openxmlformats.org/officeDocument/2006/relationships/tags" Target="../tags/tag290.xml"/><Relationship Id="rId5" Type="http://schemas.openxmlformats.org/officeDocument/2006/relationships/image" Target="../media/image2.png"/><Relationship Id="rId4" Type="http://schemas.openxmlformats.org/officeDocument/2006/relationships/tags" Target="../tags/tag289.xml"/><Relationship Id="rId3" Type="http://schemas.openxmlformats.org/officeDocument/2006/relationships/image" Target="../media/image95.png"/><Relationship Id="rId2" Type="http://schemas.openxmlformats.org/officeDocument/2006/relationships/tags" Target="../tags/tag288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99.png"/><Relationship Id="rId12" Type="http://schemas.openxmlformats.org/officeDocument/2006/relationships/tags" Target="../tags/tag293.xml"/><Relationship Id="rId11" Type="http://schemas.openxmlformats.org/officeDocument/2006/relationships/image" Target="../media/image98.png"/><Relationship Id="rId10" Type="http://schemas.openxmlformats.org/officeDocument/2006/relationships/tags" Target="../tags/tag292.xml"/><Relationship Id="rId1" Type="http://schemas.openxmlformats.org/officeDocument/2006/relationships/tags" Target="../tags/tag28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tags" Target="../tags/tag298.xml"/><Relationship Id="rId7" Type="http://schemas.openxmlformats.org/officeDocument/2006/relationships/image" Target="../media/image101.png"/><Relationship Id="rId6" Type="http://schemas.openxmlformats.org/officeDocument/2006/relationships/tags" Target="../tags/tag297.xml"/><Relationship Id="rId5" Type="http://schemas.openxmlformats.org/officeDocument/2006/relationships/image" Target="../media/image2.png"/><Relationship Id="rId4" Type="http://schemas.openxmlformats.org/officeDocument/2006/relationships/tags" Target="../tags/tag296.xml"/><Relationship Id="rId3" Type="http://schemas.openxmlformats.org/officeDocument/2006/relationships/image" Target="../media/image100.png"/><Relationship Id="rId2" Type="http://schemas.openxmlformats.org/officeDocument/2006/relationships/tags" Target="../tags/tag295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04.png"/><Relationship Id="rId12" Type="http://schemas.openxmlformats.org/officeDocument/2006/relationships/tags" Target="../tags/tag300.xml"/><Relationship Id="rId11" Type="http://schemas.openxmlformats.org/officeDocument/2006/relationships/image" Target="../media/image103.png"/><Relationship Id="rId10" Type="http://schemas.openxmlformats.org/officeDocument/2006/relationships/tags" Target="../tags/tag299.xml"/><Relationship Id="rId1" Type="http://schemas.openxmlformats.org/officeDocument/2006/relationships/tags" Target="../tags/tag294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03.xml"/><Relationship Id="rId4" Type="http://schemas.openxmlformats.org/officeDocument/2006/relationships/image" Target="../media/image2.png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6.jpe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5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png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13.png"/><Relationship Id="rId7" Type="http://schemas.openxmlformats.org/officeDocument/2006/relationships/tags" Target="../tags/tag23.xml"/><Relationship Id="rId6" Type="http://schemas.openxmlformats.org/officeDocument/2006/relationships/image" Target="../media/image12.png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43.xml"/><Relationship Id="rId33" Type="http://schemas.openxmlformats.org/officeDocument/2006/relationships/tags" Target="../tags/tag42.xml"/><Relationship Id="rId32" Type="http://schemas.openxmlformats.org/officeDocument/2006/relationships/tags" Target="../tags/tag41.xml"/><Relationship Id="rId31" Type="http://schemas.openxmlformats.org/officeDocument/2006/relationships/tags" Target="../tags/tag40.xml"/><Relationship Id="rId30" Type="http://schemas.openxmlformats.org/officeDocument/2006/relationships/tags" Target="../tags/tag39.xml"/><Relationship Id="rId3" Type="http://schemas.openxmlformats.org/officeDocument/2006/relationships/tags" Target="../tags/tag20.xml"/><Relationship Id="rId29" Type="http://schemas.openxmlformats.org/officeDocument/2006/relationships/tags" Target="../tags/tag38.xml"/><Relationship Id="rId28" Type="http://schemas.openxmlformats.org/officeDocument/2006/relationships/tags" Target="../tags/tag37.xml"/><Relationship Id="rId27" Type="http://schemas.openxmlformats.org/officeDocument/2006/relationships/tags" Target="../tags/tag36.xml"/><Relationship Id="rId26" Type="http://schemas.openxmlformats.org/officeDocument/2006/relationships/tags" Target="../tags/tag35.xml"/><Relationship Id="rId25" Type="http://schemas.openxmlformats.org/officeDocument/2006/relationships/tags" Target="../tags/tag34.xml"/><Relationship Id="rId24" Type="http://schemas.openxmlformats.org/officeDocument/2006/relationships/image" Target="../media/image19.png"/><Relationship Id="rId23" Type="http://schemas.openxmlformats.org/officeDocument/2006/relationships/tags" Target="../tags/tag33.xml"/><Relationship Id="rId22" Type="http://schemas.openxmlformats.org/officeDocument/2006/relationships/image" Target="../media/image18.jpeg"/><Relationship Id="rId21" Type="http://schemas.openxmlformats.org/officeDocument/2006/relationships/tags" Target="../tags/tag32.xml"/><Relationship Id="rId20" Type="http://schemas.openxmlformats.org/officeDocument/2006/relationships/image" Target="../media/image17.png"/><Relationship Id="rId2" Type="http://schemas.openxmlformats.org/officeDocument/2006/relationships/image" Target="../media/image5.png"/><Relationship Id="rId19" Type="http://schemas.openxmlformats.org/officeDocument/2006/relationships/tags" Target="../tags/tag31.xml"/><Relationship Id="rId18" Type="http://schemas.openxmlformats.org/officeDocument/2006/relationships/image" Target="../media/image16.png"/><Relationship Id="rId17" Type="http://schemas.openxmlformats.org/officeDocument/2006/relationships/tags" Target="../tags/tag30.xml"/><Relationship Id="rId16" Type="http://schemas.openxmlformats.org/officeDocument/2006/relationships/image" Target="../media/image15.png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../media/image14.jpeg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image" Target="../media/image20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63.xml"/><Relationship Id="rId22" Type="http://schemas.openxmlformats.org/officeDocument/2006/relationships/tags" Target="../tags/tag62.xml"/><Relationship Id="rId21" Type="http://schemas.openxmlformats.org/officeDocument/2006/relationships/tags" Target="../tags/tag61.xml"/><Relationship Id="rId20" Type="http://schemas.openxmlformats.org/officeDocument/2006/relationships/tags" Target="../tags/tag60.xml"/><Relationship Id="rId2" Type="http://schemas.openxmlformats.org/officeDocument/2006/relationships/image" Target="../media/image5.png"/><Relationship Id="rId19" Type="http://schemas.openxmlformats.org/officeDocument/2006/relationships/tags" Target="../tags/tag59.xml"/><Relationship Id="rId18" Type="http://schemas.openxmlformats.org/officeDocument/2006/relationships/tags" Target="../tags/tag58.xml"/><Relationship Id="rId17" Type="http://schemas.openxmlformats.org/officeDocument/2006/relationships/tags" Target="../tags/tag5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image" Target="../media/image21.png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24.png"/><Relationship Id="rId7" Type="http://schemas.openxmlformats.org/officeDocument/2006/relationships/tags" Target="../tags/tag67.xml"/><Relationship Id="rId6" Type="http://schemas.openxmlformats.org/officeDocument/2006/relationships/image" Target="../media/image23.png"/><Relationship Id="rId5" Type="http://schemas.openxmlformats.org/officeDocument/2006/relationships/tags" Target="../tags/tag66.xml"/><Relationship Id="rId4" Type="http://schemas.openxmlformats.org/officeDocument/2006/relationships/image" Target="../media/image2.png"/><Relationship Id="rId3" Type="http://schemas.openxmlformats.org/officeDocument/2006/relationships/tags" Target="../tags/tag65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76.xml"/><Relationship Id="rId20" Type="http://schemas.openxmlformats.org/officeDocument/2006/relationships/tags" Target="../tags/tag75.xml"/><Relationship Id="rId2" Type="http://schemas.openxmlformats.org/officeDocument/2006/relationships/tags" Target="../tags/tag64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image" Target="../media/image28.png"/><Relationship Id="rId15" Type="http://schemas.openxmlformats.org/officeDocument/2006/relationships/tags" Target="../tags/tag71.xml"/><Relationship Id="rId14" Type="http://schemas.openxmlformats.org/officeDocument/2006/relationships/image" Target="../media/image27.png"/><Relationship Id="rId13" Type="http://schemas.openxmlformats.org/officeDocument/2006/relationships/tags" Target="../tags/tag70.xml"/><Relationship Id="rId12" Type="http://schemas.openxmlformats.org/officeDocument/2006/relationships/image" Target="../media/image26.png"/><Relationship Id="rId11" Type="http://schemas.openxmlformats.org/officeDocument/2006/relationships/tags" Target="../tags/tag69.xml"/><Relationship Id="rId10" Type="http://schemas.openxmlformats.org/officeDocument/2006/relationships/image" Target="../media/image25.pn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image" Target="../media/image29.png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36.png"/><Relationship Id="rId26" Type="http://schemas.openxmlformats.org/officeDocument/2006/relationships/tags" Target="../tags/tag94.xml"/><Relationship Id="rId25" Type="http://schemas.openxmlformats.org/officeDocument/2006/relationships/image" Target="../media/image35.png"/><Relationship Id="rId24" Type="http://schemas.openxmlformats.org/officeDocument/2006/relationships/tags" Target="../tags/tag93.xml"/><Relationship Id="rId23" Type="http://schemas.openxmlformats.org/officeDocument/2006/relationships/image" Target="../media/image34.png"/><Relationship Id="rId22" Type="http://schemas.openxmlformats.org/officeDocument/2006/relationships/tags" Target="../tags/tag92.xml"/><Relationship Id="rId21" Type="http://schemas.openxmlformats.org/officeDocument/2006/relationships/image" Target="../media/image33.png"/><Relationship Id="rId20" Type="http://schemas.openxmlformats.org/officeDocument/2006/relationships/tags" Target="../tags/tag91.xml"/><Relationship Id="rId2" Type="http://schemas.openxmlformats.org/officeDocument/2006/relationships/image" Target="../media/image5.png"/><Relationship Id="rId19" Type="http://schemas.openxmlformats.org/officeDocument/2006/relationships/image" Target="../media/image32.png"/><Relationship Id="rId18" Type="http://schemas.openxmlformats.org/officeDocument/2006/relationships/tags" Target="../tags/tag90.xml"/><Relationship Id="rId17" Type="http://schemas.openxmlformats.org/officeDocument/2006/relationships/image" Target="../media/image31.png"/><Relationship Id="rId16" Type="http://schemas.openxmlformats.org/officeDocument/2006/relationships/tags" Target="../tags/tag89.xml"/><Relationship Id="rId15" Type="http://schemas.openxmlformats.org/officeDocument/2006/relationships/image" Target="../media/image30.png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7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../media/image5.png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41.png"/><Relationship Id="rId16" Type="http://schemas.openxmlformats.org/officeDocument/2006/relationships/tags" Target="../tags/tag105.xml"/><Relationship Id="rId15" Type="http://schemas.openxmlformats.org/officeDocument/2006/relationships/image" Target="../media/image40.png"/><Relationship Id="rId14" Type="http://schemas.openxmlformats.org/officeDocument/2006/relationships/tags" Target="../tags/tag104.xml"/><Relationship Id="rId13" Type="http://schemas.openxmlformats.org/officeDocument/2006/relationships/image" Target="../media/image39.png"/><Relationship Id="rId12" Type="http://schemas.openxmlformats.org/officeDocument/2006/relationships/tags" Target="../tags/tag103.xml"/><Relationship Id="rId11" Type="http://schemas.openxmlformats.org/officeDocument/2006/relationships/image" Target="../media/image38.png"/><Relationship Id="rId10" Type="http://schemas.openxmlformats.org/officeDocument/2006/relationships/tags" Target="../tags/tag102.xml"/><Relationship Id="rId1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075815"/>
            <a:ext cx="9144000" cy="143446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/>
          <a:p>
            <a:pPr algn="ctr"/>
            <a:r>
              <a:rPr lang="zh-CN" altLang="en-US" sz="800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PRESENTATION</a:t>
            </a:r>
            <a:endParaRPr lang="zh-CN" altLang="en-US" sz="800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C:\Users\Michuan-z\Desktop\001\01.png0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214" r="2214"/>
          <a:stretch>
            <a:fillRect/>
          </a:stretch>
        </p:blipFill>
        <p:spPr>
          <a:xfrm>
            <a:off x="106045" y="0"/>
            <a:ext cx="2132965" cy="1577340"/>
          </a:xfrm>
          <a:prstGeom prst="rect">
            <a:avLst/>
          </a:prstGeom>
          <a:noFill/>
        </p:spPr>
      </p:pic>
      <p:pic>
        <p:nvPicPr>
          <p:cNvPr id="5" name="图片 4" descr="C:\Users\Michuan-z\Desktop\001\01.png01"/>
          <p:cNvPicPr>
            <a:picLocks noChangeAspect="1"/>
          </p:cNvPicPr>
          <p:nvPr/>
        </p:nvPicPr>
        <p:blipFill>
          <a:blip r:embed="rId3"/>
          <a:srcRect l="2214" r="2214"/>
          <a:stretch>
            <a:fillRect/>
          </a:stretch>
        </p:blipFill>
        <p:spPr>
          <a:xfrm>
            <a:off x="3756660" y="1967865"/>
            <a:ext cx="4613910" cy="3411855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0" y="5998845"/>
            <a:ext cx="467931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4815840" y="5932805"/>
            <a:ext cx="2585720" cy="208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8" name="矩形 7"/>
          <p:cNvSpPr/>
          <p:nvPr/>
        </p:nvSpPr>
        <p:spPr>
          <a:xfrm>
            <a:off x="7512685" y="5998845"/>
            <a:ext cx="4679315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5229225" y="5871845"/>
            <a:ext cx="24009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kern="3000">
                <a:solidFill>
                  <a:schemeClr val="tx1"/>
                </a:solidFill>
                <a:uFillTx/>
                <a:latin typeface="Barlow Medium" panose="00000600000000000000" charset="0"/>
                <a:cs typeface="Barlow Medium" panose="00000600000000000000" charset="0"/>
              </a:rPr>
              <a:t>WWW.LIYTECH.COM</a:t>
            </a:r>
            <a:endParaRPr lang="zh-CN" altLang="en-US" sz="1400" kern="3000">
              <a:solidFill>
                <a:schemeClr val="tx1"/>
              </a:solidFill>
              <a:uFillTx/>
              <a:latin typeface="Barlow Medium" panose="00000600000000000000" charset="0"/>
              <a:cs typeface="Barlow Medium" panose="000006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4843145"/>
            <a:ext cx="12192635" cy="2025015"/>
          </a:xfrm>
          <a:prstGeom prst="rect">
            <a:avLst/>
          </a:prstGeom>
          <a:solidFill>
            <a:srgbClr val="2C6D9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635" y="285750"/>
            <a:ext cx="12192635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ctr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OTHER PRODUCTS RANGE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3561715" y="19183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6226175" y="19183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8890635" y="19183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7"/>
            </p:custDataLst>
          </p:nvPr>
        </p:nvSpPr>
        <p:spPr>
          <a:xfrm>
            <a:off x="887730" y="19183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3555365" y="4495800"/>
            <a:ext cx="2421890" cy="19678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6219825" y="4495800"/>
            <a:ext cx="2421890" cy="19678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890905" y="4489450"/>
            <a:ext cx="2421890" cy="19678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034415" y="3429635"/>
            <a:ext cx="2108835" cy="693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1101090" y="3474720"/>
            <a:ext cx="19665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UTV/ATV Snow Thrower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3713480" y="3432810"/>
            <a:ext cx="2108835" cy="693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3780155" y="3477895"/>
            <a:ext cx="19665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Electric Snow shovel 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5"/>
            </p:custDataLst>
          </p:nvPr>
        </p:nvSpPr>
        <p:spPr>
          <a:xfrm>
            <a:off x="6383020" y="3435985"/>
            <a:ext cx="2108835" cy="693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6449695" y="3481070"/>
            <a:ext cx="19665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Lawn Mower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7"/>
            </p:custDataLst>
          </p:nvPr>
        </p:nvSpPr>
        <p:spPr>
          <a:xfrm>
            <a:off x="9043670" y="3439160"/>
            <a:ext cx="2108835" cy="693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9110345" y="3484245"/>
            <a:ext cx="19665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Manual Sweeper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63930" y="1939290"/>
            <a:ext cx="2298065" cy="158623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008755" y="1920875"/>
            <a:ext cx="1542415" cy="155321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569710" y="2012315"/>
            <a:ext cx="1818005" cy="1390650"/>
          </a:xfrm>
          <a:prstGeom prst="rect">
            <a:avLst/>
          </a:prstGeom>
        </p:spPr>
      </p:pic>
      <p:pic>
        <p:nvPicPr>
          <p:cNvPr id="25" name="Picture 10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9491345" y="2023745"/>
            <a:ext cx="1278255" cy="131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416685" y="4622165"/>
            <a:ext cx="1370965" cy="16637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3973830" y="4489450"/>
            <a:ext cx="1497330" cy="17964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733540" y="4489450"/>
            <a:ext cx="1555115" cy="1806575"/>
          </a:xfrm>
          <a:prstGeom prst="rect">
            <a:avLst/>
          </a:prstGeom>
        </p:spPr>
      </p:pic>
      <p:sp>
        <p:nvSpPr>
          <p:cNvPr id="29" name="文本框 28"/>
          <p:cNvSpPr txBox="1"/>
          <p:nvPr>
            <p:custDataLst>
              <p:tags r:id="rId33"/>
            </p:custDataLst>
          </p:nvPr>
        </p:nvSpPr>
        <p:spPr>
          <a:xfrm>
            <a:off x="9044940" y="5003165"/>
            <a:ext cx="2495550" cy="1783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3000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PLATE </a:t>
            </a:r>
            <a:endParaRPr lang="en-US" altLang="zh-CN" sz="3000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  <a:p>
            <a:pPr algn="l"/>
            <a:r>
              <a:rPr lang="en-US" altLang="zh-CN" sz="3000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COMPACTOR</a:t>
            </a:r>
            <a:endParaRPr lang="en-US" altLang="zh-CN" sz="3000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157335" y="6152515"/>
            <a:ext cx="215519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635" y="285750"/>
            <a:ext cx="12192635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ctr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WHAT</a:t>
            </a:r>
            <a:r>
              <a:rPr lang="en-US" altLang="zh-CN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’</a:t>
            </a:r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S NEW?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pic>
        <p:nvPicPr>
          <p:cNvPr id="4" name="图片 3" descr="WPS图片-抠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95495" y="2621915"/>
            <a:ext cx="2466975" cy="2913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70940" y="2316480"/>
            <a:ext cx="2470785" cy="2320925"/>
          </a:xfrm>
          <a:prstGeom prst="rect">
            <a:avLst/>
          </a:prstGeom>
        </p:spPr>
      </p:pic>
      <p:pic>
        <p:nvPicPr>
          <p:cNvPr id="6" name="图片 5" descr="dr.10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72985" y="1913255"/>
            <a:ext cx="4269740" cy="3245485"/>
          </a:xfrm>
          <a:prstGeom prst="rect">
            <a:avLst/>
          </a:prstGeom>
        </p:spPr>
      </p:pic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1170940" y="5262880"/>
            <a:ext cx="2108835" cy="693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237615" y="5307965"/>
            <a:ext cx="19665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Single stage 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40V / 20’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2"/>
            </p:custDataLst>
          </p:nvPr>
        </p:nvSpPr>
        <p:spPr>
          <a:xfrm>
            <a:off x="8815070" y="5262880"/>
            <a:ext cx="2108835" cy="6934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8881745" y="5309870"/>
            <a:ext cx="196659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Dual stage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40V*2 / 24’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498080" y="2088515"/>
            <a:ext cx="0" cy="4167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4"/>
            </p:custDataLst>
          </p:nvPr>
        </p:nvCxnSpPr>
        <p:spPr>
          <a:xfrm>
            <a:off x="4217035" y="2088515"/>
            <a:ext cx="0" cy="4167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635" y="285750"/>
            <a:ext cx="12192635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ctr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LITHIUM SNOW THROWER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5470" y="2216150"/>
            <a:ext cx="3543935" cy="332867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224655" y="1847850"/>
            <a:ext cx="7529830" cy="397510"/>
          </a:xfrm>
          <a:prstGeom prst="rect">
            <a:avLst/>
          </a:prstGeom>
          <a:solidFill>
            <a:srgbClr val="2C6D9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486275" y="1847850"/>
            <a:ext cx="7026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SPECIFCIATION</a:t>
            </a:r>
            <a:endParaRPr lang="zh-CN" altLang="en-US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29405" y="2258060"/>
            <a:ext cx="3696335" cy="4182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Voltage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40V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Battery capacity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:4Ah SUNSEEKER</a:t>
            </a:r>
            <a:endParaRPr lang="en-US" altLang="zh-CN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Runtime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40 minutes no-load running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Quick charger included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YES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Clearing width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20-inch /508mm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Clearing height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10-inch /254mm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Wheel size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8-inch/203.2mm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Auger diameter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172mm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Auger material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TPU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Auger speed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2000 rpm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</a:t>
            </a:r>
            <a:endParaRPr lang="en-US" altLang="zh-CN" sz="1400"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091805" y="2262505"/>
            <a:ext cx="3211195" cy="37731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Chute material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HDPE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Brushless motor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1300W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Waterproof level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IPx4</a:t>
            </a:r>
            <a:endParaRPr lang="en-US" altLang="zh-CN" sz="1400">
              <a:latin typeface="Barlow Medium" panose="00000600000000000000" charset="0"/>
              <a:cs typeface="Barlow Medium" panose="00000600000000000000" charset="0"/>
              <a:sym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LED headlight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1.3W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Discharge chute adjustment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180±3°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Discharge chute adjustment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Manual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Throw distance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5-30 feet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snow blower net weight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19KGS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Package size</a:t>
            </a:r>
            <a:r>
              <a:rPr lang="en-US" altLang="zh-CN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 : </a:t>
            </a: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600x580x450mm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224655" y="276796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7"/>
            </p:custDataLst>
          </p:nvPr>
        </p:nvCxnSpPr>
        <p:spPr>
          <a:xfrm>
            <a:off x="4224655" y="317817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8"/>
            </p:custDataLst>
          </p:nvPr>
        </p:nvCxnSpPr>
        <p:spPr>
          <a:xfrm>
            <a:off x="4224655" y="358838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9"/>
            </p:custDataLst>
          </p:nvPr>
        </p:nvCxnSpPr>
        <p:spPr>
          <a:xfrm>
            <a:off x="4224655" y="399859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0"/>
            </p:custDataLst>
          </p:nvPr>
        </p:nvCxnSpPr>
        <p:spPr>
          <a:xfrm>
            <a:off x="4224655" y="440880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1"/>
            </p:custDataLst>
          </p:nvPr>
        </p:nvCxnSpPr>
        <p:spPr>
          <a:xfrm>
            <a:off x="4224655" y="522922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2"/>
            </p:custDataLst>
          </p:nvPr>
        </p:nvCxnSpPr>
        <p:spPr>
          <a:xfrm>
            <a:off x="4224655" y="563943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3"/>
            </p:custDataLst>
          </p:nvPr>
        </p:nvCxnSpPr>
        <p:spPr>
          <a:xfrm>
            <a:off x="4224655" y="604964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4"/>
            </p:custDataLst>
          </p:nvPr>
        </p:nvCxnSpPr>
        <p:spPr>
          <a:xfrm>
            <a:off x="4224655" y="645985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5"/>
            </p:custDataLst>
          </p:nvPr>
        </p:nvCxnSpPr>
        <p:spPr>
          <a:xfrm>
            <a:off x="4224655" y="481901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6"/>
            </p:custDataLst>
          </p:nvPr>
        </p:nvCxnSpPr>
        <p:spPr>
          <a:xfrm>
            <a:off x="8130540" y="277114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17"/>
            </p:custDataLst>
          </p:nvPr>
        </p:nvCxnSpPr>
        <p:spPr>
          <a:xfrm>
            <a:off x="8130540" y="318135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18"/>
            </p:custDataLst>
          </p:nvPr>
        </p:nvCxnSpPr>
        <p:spPr>
          <a:xfrm>
            <a:off x="8130540" y="359156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9"/>
            </p:custDataLst>
          </p:nvPr>
        </p:nvCxnSpPr>
        <p:spPr>
          <a:xfrm>
            <a:off x="8130540" y="400177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0"/>
            </p:custDataLst>
          </p:nvPr>
        </p:nvCxnSpPr>
        <p:spPr>
          <a:xfrm>
            <a:off x="8130540" y="441198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1"/>
            </p:custDataLst>
          </p:nvPr>
        </p:nvCxnSpPr>
        <p:spPr>
          <a:xfrm>
            <a:off x="8130540" y="523240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2"/>
            </p:custDataLst>
          </p:nvPr>
        </p:nvCxnSpPr>
        <p:spPr>
          <a:xfrm>
            <a:off x="8130540" y="564261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23"/>
            </p:custDataLst>
          </p:nvPr>
        </p:nvCxnSpPr>
        <p:spPr>
          <a:xfrm>
            <a:off x="8130540" y="605282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24"/>
            </p:custDataLst>
          </p:nvPr>
        </p:nvCxnSpPr>
        <p:spPr>
          <a:xfrm>
            <a:off x="8130540" y="482219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矩形 35"/>
          <p:cNvSpPr/>
          <p:nvPr>
            <p:custDataLst>
              <p:tags r:id="rId25"/>
            </p:custDataLst>
          </p:nvPr>
        </p:nvSpPr>
        <p:spPr>
          <a:xfrm>
            <a:off x="1101090" y="5474335"/>
            <a:ext cx="2108835" cy="607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>
            <p:custDataLst>
              <p:tags r:id="rId26"/>
            </p:custDataLst>
          </p:nvPr>
        </p:nvSpPr>
        <p:spPr>
          <a:xfrm>
            <a:off x="1167765" y="5567045"/>
            <a:ext cx="1966595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Single stage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-635" y="285750"/>
            <a:ext cx="12192635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ctr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LITHIUM SNOW THROWER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1000" y="1968500"/>
            <a:ext cx="3615690" cy="3404235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6"/>
            </p:custDataLst>
          </p:nvPr>
        </p:nvSpPr>
        <p:spPr>
          <a:xfrm>
            <a:off x="948690" y="5340985"/>
            <a:ext cx="2108835" cy="607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>
            <p:custDataLst>
              <p:tags r:id="rId7"/>
            </p:custDataLst>
          </p:nvPr>
        </p:nvSpPr>
        <p:spPr>
          <a:xfrm>
            <a:off x="1015365" y="5433695"/>
            <a:ext cx="1966595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Dual stage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4224655" y="1847850"/>
            <a:ext cx="7529830" cy="397510"/>
          </a:xfrm>
          <a:prstGeom prst="rect">
            <a:avLst/>
          </a:prstGeom>
          <a:solidFill>
            <a:srgbClr val="2C6D9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4486275" y="1847850"/>
            <a:ext cx="70269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SPECIFCIATION</a:t>
            </a:r>
            <a:endParaRPr lang="zh-CN" altLang="en-US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4129405" y="2258060"/>
            <a:ext cx="3808730" cy="4182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Voltage : 40V*2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Battery capacity : 4Ah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Rated power of Auger Brushless Motor : 3500 w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Rated power of Hub Brush Motor : 600 w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Runtime : 40 minutes no-load running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Quick charger included : YES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Clearing width : 24-inch /610mm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Clearing height : 21-inch /51mm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Max Throwing Distance : Up to 50'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Auger diameter : 12 "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8091805" y="2262505"/>
            <a:ext cx="3211195" cy="426974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Auger material : Steel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Auger speed : 80~130 1/min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Chute material : Steel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Wheel size : 14"/15"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Waterproof level : IPx4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LED headlight : YES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Discharge chute adjustment : 180±3°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Discharge chute adjustment : Manual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N.W/G.W(kg) : 65/72kg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  <a:p>
            <a:pPr>
              <a:lnSpc>
                <a:spcPct val="190000"/>
              </a:lnSpc>
            </a:pPr>
            <a:r>
              <a:rPr sz="1400">
                <a:latin typeface="Barlow Medium" panose="00000600000000000000" charset="0"/>
                <a:cs typeface="Barlow Medium" panose="00000600000000000000" charset="0"/>
              </a:rPr>
              <a:t>Outer carton(cm) : 915*675*760mm</a:t>
            </a:r>
            <a:endParaRPr sz="1400">
              <a:latin typeface="Barlow Medium" panose="00000600000000000000" charset="0"/>
              <a:cs typeface="Barlow Medium" panose="00000600000000000000" charset="0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2"/>
            </p:custDataLst>
          </p:nvPr>
        </p:nvCxnSpPr>
        <p:spPr>
          <a:xfrm>
            <a:off x="4224655" y="276796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3"/>
            </p:custDataLst>
          </p:nvPr>
        </p:nvCxnSpPr>
        <p:spPr>
          <a:xfrm>
            <a:off x="4224655" y="317817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4"/>
            </p:custDataLst>
          </p:nvPr>
        </p:nvCxnSpPr>
        <p:spPr>
          <a:xfrm>
            <a:off x="4224655" y="358838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5"/>
            </p:custDataLst>
          </p:nvPr>
        </p:nvCxnSpPr>
        <p:spPr>
          <a:xfrm>
            <a:off x="4224655" y="399859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6"/>
            </p:custDataLst>
          </p:nvPr>
        </p:nvCxnSpPr>
        <p:spPr>
          <a:xfrm>
            <a:off x="4224655" y="440880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7"/>
            </p:custDataLst>
          </p:nvPr>
        </p:nvCxnSpPr>
        <p:spPr>
          <a:xfrm>
            <a:off x="4224655" y="522922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8"/>
            </p:custDataLst>
          </p:nvPr>
        </p:nvCxnSpPr>
        <p:spPr>
          <a:xfrm>
            <a:off x="4224655" y="563943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9"/>
            </p:custDataLst>
          </p:nvPr>
        </p:nvCxnSpPr>
        <p:spPr>
          <a:xfrm>
            <a:off x="4224655" y="604964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20"/>
            </p:custDataLst>
          </p:nvPr>
        </p:nvCxnSpPr>
        <p:spPr>
          <a:xfrm>
            <a:off x="4224655" y="645985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21"/>
            </p:custDataLst>
          </p:nvPr>
        </p:nvCxnSpPr>
        <p:spPr>
          <a:xfrm>
            <a:off x="4224655" y="4819015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22"/>
            </p:custDataLst>
          </p:nvPr>
        </p:nvCxnSpPr>
        <p:spPr>
          <a:xfrm>
            <a:off x="8130540" y="277114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23"/>
            </p:custDataLst>
          </p:nvPr>
        </p:nvCxnSpPr>
        <p:spPr>
          <a:xfrm>
            <a:off x="8130540" y="318135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24"/>
            </p:custDataLst>
          </p:nvPr>
        </p:nvCxnSpPr>
        <p:spPr>
          <a:xfrm>
            <a:off x="8130540" y="359156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25"/>
            </p:custDataLst>
          </p:nvPr>
        </p:nvCxnSpPr>
        <p:spPr>
          <a:xfrm>
            <a:off x="8130540" y="400177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26"/>
            </p:custDataLst>
          </p:nvPr>
        </p:nvCxnSpPr>
        <p:spPr>
          <a:xfrm>
            <a:off x="8130540" y="441198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7"/>
            </p:custDataLst>
          </p:nvPr>
        </p:nvCxnSpPr>
        <p:spPr>
          <a:xfrm>
            <a:off x="8130540" y="523240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28"/>
            </p:custDataLst>
          </p:nvPr>
        </p:nvCxnSpPr>
        <p:spPr>
          <a:xfrm>
            <a:off x="8130540" y="564261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29"/>
            </p:custDataLst>
          </p:nvPr>
        </p:nvCxnSpPr>
        <p:spPr>
          <a:xfrm>
            <a:off x="8130540" y="605282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30"/>
            </p:custDataLst>
          </p:nvPr>
        </p:nvCxnSpPr>
        <p:spPr>
          <a:xfrm>
            <a:off x="8130540" y="482219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31"/>
            </p:custDataLst>
          </p:nvPr>
        </p:nvCxnSpPr>
        <p:spPr>
          <a:xfrm>
            <a:off x="8152765" y="6465570"/>
            <a:ext cx="36245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58495" y="895985"/>
            <a:ext cx="9575800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NEW  PANEL FOR GASOLINE SNOW THROWER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4065" y="2538095"/>
            <a:ext cx="3382010" cy="399478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41545" y="2538095"/>
            <a:ext cx="3083560" cy="3994785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98230" y="718820"/>
            <a:ext cx="2867025" cy="209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89340" y="4976495"/>
            <a:ext cx="2875915" cy="1539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714105" y="2947035"/>
            <a:ext cx="2865120" cy="189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45135" y="924560"/>
            <a:ext cx="5634990" cy="259651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PRODUCTS SALES PROPORTION CHART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4" name="标题 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26060" y="3550920"/>
            <a:ext cx="5650865" cy="2596515"/>
          </a:xfrm>
          <a:prstGeom prst="rect">
            <a:avLst/>
          </a:prstGeo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zh-CN" altLang="en-US" sz="200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1805" y="3693795"/>
            <a:ext cx="4064000" cy="27089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60000"/>
              </a:lnSpc>
            </a:pPr>
            <a:r>
              <a:rPr lang="zh-CN" altLang="en-US" sz="2400">
                <a:latin typeface="Barlow Black" panose="00000A00000000000000" charset="0"/>
                <a:cs typeface="Barlow Black" panose="00000A00000000000000" charset="0"/>
                <a:sym typeface="+mn-ea"/>
              </a:rPr>
              <a:t>73% Snow Throwers</a:t>
            </a:r>
            <a:endParaRPr lang="zh-CN" altLang="en-US" sz="2400">
              <a:latin typeface="Barlow Black" panose="00000A00000000000000" charset="0"/>
              <a:cs typeface="Barlow Black" panose="00000A00000000000000" charset="0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2400">
                <a:latin typeface="Barlow Black" panose="00000A00000000000000" charset="0"/>
                <a:cs typeface="Barlow Black" panose="00000A00000000000000" charset="0"/>
                <a:sym typeface="+mn-ea"/>
              </a:rPr>
              <a:t>18% Sweepers</a:t>
            </a:r>
            <a:endParaRPr lang="zh-CN" altLang="en-US" sz="2400">
              <a:latin typeface="Barlow Black" panose="00000A00000000000000" charset="0"/>
              <a:cs typeface="Barlow Black" panose="00000A00000000000000" charset="0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2400">
                <a:latin typeface="Barlow Black" panose="00000A00000000000000" charset="0"/>
                <a:cs typeface="Barlow Black" panose="00000A00000000000000" charset="0"/>
                <a:sym typeface="+mn-ea"/>
              </a:rPr>
              <a:t>8%  tillers</a:t>
            </a:r>
            <a:endParaRPr lang="zh-CN" altLang="en-US" sz="2400">
              <a:latin typeface="Barlow Black" panose="00000A00000000000000" charset="0"/>
              <a:cs typeface="Barlow Black" panose="00000A00000000000000" charset="0"/>
              <a:sym typeface="+mn-ea"/>
            </a:endParaRPr>
          </a:p>
          <a:p>
            <a:pPr>
              <a:lnSpc>
                <a:spcPct val="160000"/>
              </a:lnSpc>
            </a:pPr>
            <a:r>
              <a:rPr lang="zh-CN" altLang="en-US" sz="2400">
                <a:latin typeface="Barlow Black" panose="00000A00000000000000" charset="0"/>
                <a:cs typeface="Barlow Black" panose="00000A00000000000000" charset="0"/>
                <a:sym typeface="+mn-ea"/>
              </a:rPr>
              <a:t>1%  Others</a:t>
            </a:r>
            <a:endParaRPr lang="zh-CN" altLang="en-US" sz="240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graphicFrame>
        <p:nvGraphicFramePr>
          <p:cNvPr id="13323" name="图表 31"/>
          <p:cNvGraphicFramePr/>
          <p:nvPr>
            <p:custDataLst>
              <p:tags r:id="rId5"/>
            </p:custDataLst>
          </p:nvPr>
        </p:nvGraphicFramePr>
        <p:xfrm>
          <a:off x="4065270" y="2334895"/>
          <a:ext cx="7863205" cy="4523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6" imgW="6882130" imgH="3834130" progId="Excel.Chart.8">
                  <p:embed/>
                </p:oleObj>
              </mc:Choice>
              <mc:Fallback>
                <p:oleObj name="" r:id="rId6" imgW="6882130" imgH="3834130" progId="Excel.Chart.8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65270" y="2334895"/>
                        <a:ext cx="7863205" cy="4523105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510540" y="4401820"/>
            <a:ext cx="3799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510540" y="4993640"/>
            <a:ext cx="3799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9"/>
            </p:custDataLst>
          </p:nvPr>
        </p:nvCxnSpPr>
        <p:spPr>
          <a:xfrm>
            <a:off x="510540" y="5585460"/>
            <a:ext cx="3799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10"/>
            </p:custDataLst>
          </p:nvPr>
        </p:nvCxnSpPr>
        <p:spPr>
          <a:xfrm>
            <a:off x="471805" y="6177280"/>
            <a:ext cx="37992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内容占位符 30" descr="地图.jp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355" y="3333750"/>
            <a:ext cx="3456305" cy="290195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271145" y="765175"/>
            <a:ext cx="4507230" cy="289750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EUROPE &amp; RUSSIA CUSTOMERS BRAND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4196080" y="500126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6144260" y="500126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8092440" y="500126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9"/>
            </p:custDataLst>
          </p:nvPr>
        </p:nvSpPr>
        <p:spPr>
          <a:xfrm>
            <a:off x="10040620" y="500126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4199255" y="353758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11"/>
            </p:custDataLst>
          </p:nvPr>
        </p:nvSpPr>
        <p:spPr>
          <a:xfrm>
            <a:off x="6147435" y="353758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12"/>
            </p:custDataLst>
          </p:nvPr>
        </p:nvSpPr>
        <p:spPr>
          <a:xfrm>
            <a:off x="8095615" y="353758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13"/>
            </p:custDataLst>
          </p:nvPr>
        </p:nvSpPr>
        <p:spPr>
          <a:xfrm>
            <a:off x="10043795" y="353758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>
            <p:custDataLst>
              <p:tags r:id="rId14"/>
            </p:custDataLst>
          </p:nvPr>
        </p:nvSpPr>
        <p:spPr>
          <a:xfrm>
            <a:off x="4199255" y="207391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>
            <p:custDataLst>
              <p:tags r:id="rId15"/>
            </p:custDataLst>
          </p:nvPr>
        </p:nvSpPr>
        <p:spPr>
          <a:xfrm>
            <a:off x="6147435" y="207391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>
            <p:custDataLst>
              <p:tags r:id="rId16"/>
            </p:custDataLst>
          </p:nvPr>
        </p:nvSpPr>
        <p:spPr>
          <a:xfrm>
            <a:off x="8095615" y="207391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17"/>
            </p:custDataLst>
          </p:nvPr>
        </p:nvSpPr>
        <p:spPr>
          <a:xfrm>
            <a:off x="10043795" y="2073910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>
            <p:custDataLst>
              <p:tags r:id="rId18"/>
            </p:custDataLst>
          </p:nvPr>
        </p:nvSpPr>
        <p:spPr>
          <a:xfrm>
            <a:off x="4202430" y="61023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19"/>
            </p:custDataLst>
          </p:nvPr>
        </p:nvSpPr>
        <p:spPr>
          <a:xfrm>
            <a:off x="6150610" y="61023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矩形 37"/>
          <p:cNvSpPr/>
          <p:nvPr>
            <p:custDataLst>
              <p:tags r:id="rId20"/>
            </p:custDataLst>
          </p:nvPr>
        </p:nvSpPr>
        <p:spPr>
          <a:xfrm>
            <a:off x="8098790" y="61023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矩形 38"/>
          <p:cNvSpPr/>
          <p:nvPr>
            <p:custDataLst>
              <p:tags r:id="rId21"/>
            </p:custDataLst>
          </p:nvPr>
        </p:nvSpPr>
        <p:spPr>
          <a:xfrm>
            <a:off x="10046970" y="610235"/>
            <a:ext cx="1756410" cy="12312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Picture 1" descr="D:\Program Files\61613174\Image\8XP$Q9PFG8Z2W8G(E_WH)UO.jp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257040" y="965200"/>
            <a:ext cx="1628775" cy="579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6433185" y="898525"/>
            <a:ext cx="1191260" cy="671830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187690" y="974725"/>
            <a:ext cx="1559560" cy="54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10165715" y="984250"/>
            <a:ext cx="1518920" cy="497205"/>
          </a:xfrm>
          <a:prstGeom prst="rect">
            <a:avLst/>
          </a:prstGeom>
        </p:spPr>
      </p:pic>
      <p:pic>
        <p:nvPicPr>
          <p:cNvPr id="44" name="Picture 1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4315460" y="2521903"/>
            <a:ext cx="1532255" cy="334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35" y="2392045"/>
            <a:ext cx="1649095" cy="5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tretch>
            <a:fillRect/>
          </a:stretch>
        </p:blipFill>
        <p:spPr>
          <a:xfrm>
            <a:off x="8298815" y="2325370"/>
            <a:ext cx="1370330" cy="715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411" y="2374424"/>
            <a:ext cx="1519119" cy="5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>
            <p:custDataLst>
              <p:tags r:id="rId38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70" y="3853815"/>
            <a:ext cx="170624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>
            <p:custDataLst>
              <p:tags r:id="rId40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3839845"/>
            <a:ext cx="1660525" cy="61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>
            <p:custDataLst>
              <p:tags r:id="rId42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0" y="3884295"/>
            <a:ext cx="1671955" cy="53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>
            <p:custDataLst>
              <p:tags r:id="rId44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3949700"/>
            <a:ext cx="1549400" cy="40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0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4257040" y="5353685"/>
            <a:ext cx="1588135" cy="488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46" descr="QQ图片20141208132937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6257784" y="5378609"/>
            <a:ext cx="1517156" cy="47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8"/>
          <p:cNvPicPr>
            <a:picLocks noChangeAspect="1" noChangeArrowheads="1"/>
          </p:cNvPicPr>
          <p:nvPr>
            <p:custDataLst>
              <p:tags r:id="rId50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755" y="5396230"/>
            <a:ext cx="155384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>
            <p:custDataLst>
              <p:tags r:id="rId52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460" y="5424805"/>
            <a:ext cx="157607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矩形 22"/>
          <p:cNvSpPr/>
          <p:nvPr/>
        </p:nvSpPr>
        <p:spPr>
          <a:xfrm>
            <a:off x="0" y="847090"/>
            <a:ext cx="6981825" cy="246253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62255" y="1111250"/>
            <a:ext cx="3470910" cy="173482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l">
              <a:lnSpc>
                <a:spcPct val="70000"/>
              </a:lnSpc>
            </a:pPr>
            <a:r>
              <a:rPr lang="zh-CN" altLang="en-US" sz="5335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TESTING FACILITY</a:t>
            </a:r>
            <a:endParaRPr lang="zh-CN" altLang="en-US" sz="5335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2255" y="3665855"/>
            <a:ext cx="2891155" cy="1903730"/>
          </a:xfrm>
          <a:prstGeom prst="rect">
            <a:avLst/>
          </a:prstGeom>
        </p:spPr>
      </p:pic>
      <p:pic>
        <p:nvPicPr>
          <p:cNvPr id="13" name="图片 12" descr="图片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4984"/>
          <a:stretch>
            <a:fillRect/>
          </a:stretch>
        </p:blipFill>
        <p:spPr>
          <a:xfrm>
            <a:off x="3428365" y="3665855"/>
            <a:ext cx="2508885" cy="1936750"/>
          </a:xfrm>
          <a:prstGeom prst="rect">
            <a:avLst/>
          </a:prstGeom>
        </p:spPr>
      </p:pic>
      <p:pic>
        <p:nvPicPr>
          <p:cNvPr id="15" name="图片 14" descr="图片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9912" b="5908"/>
          <a:stretch>
            <a:fillRect/>
          </a:stretch>
        </p:blipFill>
        <p:spPr>
          <a:xfrm>
            <a:off x="6212205" y="3665220"/>
            <a:ext cx="2465070" cy="19361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52230" y="3665855"/>
            <a:ext cx="2661285" cy="1936750"/>
          </a:xfrm>
          <a:prstGeom prst="rect">
            <a:avLst/>
          </a:prstGeom>
        </p:spPr>
      </p:pic>
      <p:pic>
        <p:nvPicPr>
          <p:cNvPr id="4" name="图片 3" descr="图片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b="6705"/>
          <a:stretch>
            <a:fillRect/>
          </a:stretch>
        </p:blipFill>
        <p:spPr>
          <a:xfrm>
            <a:off x="7449820" y="847725"/>
            <a:ext cx="1893570" cy="1996440"/>
          </a:xfrm>
          <a:prstGeom prst="rect">
            <a:avLst/>
          </a:prstGeom>
        </p:spPr>
      </p:pic>
      <p:pic>
        <p:nvPicPr>
          <p:cNvPr id="19" name="图片 18" descr="图片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t="6274" b="681"/>
          <a:stretch>
            <a:fillRect/>
          </a:stretch>
        </p:blipFill>
        <p:spPr>
          <a:xfrm>
            <a:off x="9885045" y="862330"/>
            <a:ext cx="1624330" cy="1981835"/>
          </a:xfrm>
          <a:prstGeom prst="rect">
            <a:avLst/>
          </a:prstGeom>
        </p:spPr>
      </p:pic>
      <p:sp>
        <p:nvSpPr>
          <p:cNvPr id="36" name="矩形 35"/>
          <p:cNvSpPr/>
          <p:nvPr>
            <p:custDataLst>
              <p:tags r:id="rId17"/>
            </p:custDataLst>
          </p:nvPr>
        </p:nvSpPr>
        <p:spPr>
          <a:xfrm>
            <a:off x="407035" y="5474335"/>
            <a:ext cx="2602865" cy="664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610235" y="5483860"/>
            <a:ext cx="2140585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Worm gear box chamber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9"/>
            </p:custDataLst>
          </p:nvPr>
        </p:nvSpPr>
        <p:spPr>
          <a:xfrm>
            <a:off x="3542030" y="5474335"/>
            <a:ext cx="2277110" cy="664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0"/>
            </p:custDataLst>
          </p:nvPr>
        </p:nvSpPr>
        <p:spPr>
          <a:xfrm>
            <a:off x="3539490" y="5471795"/>
            <a:ext cx="2275205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Large low temperature chamber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21"/>
            </p:custDataLst>
          </p:nvPr>
        </p:nvSpPr>
        <p:spPr>
          <a:xfrm>
            <a:off x="6341745" y="5474335"/>
            <a:ext cx="2221865" cy="664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2"/>
            </p:custDataLst>
          </p:nvPr>
        </p:nvSpPr>
        <p:spPr>
          <a:xfrm>
            <a:off x="6302375" y="5490845"/>
            <a:ext cx="2305050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Small Low temperature chamber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3"/>
            </p:custDataLst>
          </p:nvPr>
        </p:nvSpPr>
        <p:spPr>
          <a:xfrm>
            <a:off x="9090025" y="5474335"/>
            <a:ext cx="2369820" cy="664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24"/>
            </p:custDataLst>
          </p:nvPr>
        </p:nvSpPr>
        <p:spPr>
          <a:xfrm>
            <a:off x="9156700" y="5567045"/>
            <a:ext cx="2210435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Friction wheel test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5"/>
            </p:custDataLst>
          </p:nvPr>
        </p:nvSpPr>
        <p:spPr>
          <a:xfrm>
            <a:off x="7497445" y="2737485"/>
            <a:ext cx="1812925" cy="607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26"/>
            </p:custDataLst>
          </p:nvPr>
        </p:nvSpPr>
        <p:spPr>
          <a:xfrm>
            <a:off x="7494270" y="2734945"/>
            <a:ext cx="1811655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Salt Spray Chamber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7" name="矩形 16"/>
          <p:cNvSpPr/>
          <p:nvPr>
            <p:custDataLst>
              <p:tags r:id="rId27"/>
            </p:custDataLst>
          </p:nvPr>
        </p:nvSpPr>
        <p:spPr>
          <a:xfrm>
            <a:off x="9805035" y="2737485"/>
            <a:ext cx="1812925" cy="6070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28"/>
            </p:custDataLst>
          </p:nvPr>
        </p:nvSpPr>
        <p:spPr>
          <a:xfrm>
            <a:off x="9801860" y="2839720"/>
            <a:ext cx="1811655" cy="45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Balance Test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81610" y="1111250"/>
            <a:ext cx="4112260" cy="346964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INCOMING QUALITY CONTROL &amp; TESTING LABORATORY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graphicFrame>
        <p:nvGraphicFramePr>
          <p:cNvPr id="7" name="对象 6"/>
          <p:cNvGraphicFramePr/>
          <p:nvPr>
            <p:custDataLst>
              <p:tags r:id="rId4"/>
            </p:custDataLst>
          </p:nvPr>
        </p:nvGraphicFramePr>
        <p:xfrm>
          <a:off x="4117340" y="909320"/>
          <a:ext cx="1287780" cy="137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5" imgW="1437640" imgH="1913890" progId="">
                  <p:embed/>
                </p:oleObj>
              </mc:Choice>
              <mc:Fallback>
                <p:oleObj name="" r:id="rId5" imgW="1437640" imgH="1913890" progId="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7340" y="909320"/>
                        <a:ext cx="1287780" cy="1379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>
            <p:custDataLst>
              <p:tags r:id="rId7"/>
            </p:custDataLst>
          </p:nvPr>
        </p:nvGraphicFramePr>
        <p:xfrm>
          <a:off x="5564505" y="890270"/>
          <a:ext cx="1949450" cy="137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8" imgW="2761615" imgH="1923415" progId="">
                  <p:embed/>
                </p:oleObj>
              </mc:Choice>
              <mc:Fallback>
                <p:oleObj name="" r:id="rId8" imgW="2761615" imgH="1923415" progId="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4505" y="890270"/>
                        <a:ext cx="1949450" cy="1379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>
            <p:custDataLst>
              <p:tags r:id="rId10"/>
            </p:custDataLst>
          </p:nvPr>
        </p:nvGraphicFramePr>
        <p:xfrm>
          <a:off x="7673340" y="890905"/>
          <a:ext cx="1689100" cy="1379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11" imgW="2380615" imgH="1942465" progId="">
                  <p:embed/>
                </p:oleObj>
              </mc:Choice>
              <mc:Fallback>
                <p:oleObj name="" r:id="rId11" imgW="2380615" imgH="1942465" progId="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73340" y="890905"/>
                        <a:ext cx="1689100" cy="1379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五边形 13"/>
          <p:cNvSpPr/>
          <p:nvPr/>
        </p:nvSpPr>
        <p:spPr>
          <a:xfrm>
            <a:off x="297180" y="5346700"/>
            <a:ext cx="4363720" cy="927100"/>
          </a:xfrm>
          <a:prstGeom prst="homePlate">
            <a:avLst/>
          </a:prstGeom>
          <a:solidFill>
            <a:srgbClr val="2C6D9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燕尾形 15"/>
          <p:cNvSpPr/>
          <p:nvPr/>
        </p:nvSpPr>
        <p:spPr>
          <a:xfrm>
            <a:off x="4490085" y="5346700"/>
            <a:ext cx="3848735" cy="927100"/>
          </a:xfrm>
          <a:prstGeom prst="chevron">
            <a:avLst/>
          </a:prstGeom>
          <a:solidFill>
            <a:srgbClr val="22557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燕尾形 16"/>
          <p:cNvSpPr/>
          <p:nvPr>
            <p:custDataLst>
              <p:tags r:id="rId13"/>
            </p:custDataLst>
          </p:nvPr>
        </p:nvSpPr>
        <p:spPr>
          <a:xfrm>
            <a:off x="8168005" y="5346700"/>
            <a:ext cx="3848735" cy="927100"/>
          </a:xfrm>
          <a:prstGeom prst="chevron">
            <a:avLst/>
          </a:prstGeom>
          <a:solidFill>
            <a:srgbClr val="1D49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3710" y="5470525"/>
            <a:ext cx="366522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Spare parts specification &amp; dimension inspection</a:t>
            </a:r>
            <a:endParaRPr lang="zh-CN" altLang="en-US" sz="16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5032375" y="5473700"/>
            <a:ext cx="293624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6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S</a:t>
            </a:r>
            <a:r>
              <a:rPr lang="zh-CN" altLang="en-US" sz="16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pare parts function and performance</a:t>
            </a:r>
            <a:endParaRPr lang="zh-CN" altLang="en-US" sz="16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8709660" y="5476875"/>
            <a:ext cx="234569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6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S</a:t>
            </a:r>
            <a:r>
              <a:rPr lang="zh-CN" altLang="en-US" sz="16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pare parts material analysis</a:t>
            </a:r>
            <a:endParaRPr lang="zh-CN" altLang="en-US" sz="16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graphicFrame>
        <p:nvGraphicFramePr>
          <p:cNvPr id="21" name="对象 20"/>
          <p:cNvGraphicFramePr/>
          <p:nvPr>
            <p:custDataLst>
              <p:tags r:id="rId16"/>
            </p:custDataLst>
          </p:nvPr>
        </p:nvGraphicFramePr>
        <p:xfrm>
          <a:off x="4139565" y="2916555"/>
          <a:ext cx="7553960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17" imgW="10057130" imgH="2075815" progId="">
                  <p:embed/>
                </p:oleObj>
              </mc:Choice>
              <mc:Fallback>
                <p:oleObj name="" r:id="rId17" imgW="10057130" imgH="2075815" progId="">
                  <p:embed/>
                  <p:pic>
                    <p:nvPicPr>
                      <p:cNvPr id="0" name="图片 2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39565" y="2916555"/>
                        <a:ext cx="7553960" cy="184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/>
          <p:nvPr>
            <p:custDataLst>
              <p:tags r:id="rId19"/>
            </p:custDataLst>
          </p:nvPr>
        </p:nvGraphicFramePr>
        <p:xfrm>
          <a:off x="9483090" y="890270"/>
          <a:ext cx="2247900" cy="136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" name="" r:id="rId20" imgW="3399790" imgH="2066290" progId="">
                  <p:embed/>
                </p:oleObj>
              </mc:Choice>
              <mc:Fallback>
                <p:oleObj name="" r:id="rId20" imgW="3399790" imgH="2066290" progId="">
                  <p:embed/>
                  <p:pic>
                    <p:nvPicPr>
                      <p:cNvPr id="0" name="图片 2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483090" y="890270"/>
                        <a:ext cx="2247900" cy="1366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图片 28" descr="00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93070" y="2245995"/>
            <a:ext cx="600075" cy="628650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23"/>
            </p:custDataLst>
          </p:nvPr>
        </p:nvSpPr>
        <p:spPr>
          <a:xfrm>
            <a:off x="4012565" y="2298065"/>
            <a:ext cx="142113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40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</a:rPr>
              <a:t>Low temperature lab</a:t>
            </a:r>
            <a:endParaRPr lang="zh-CN" altLang="en-US" sz="140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4"/>
            </p:custDataLst>
          </p:nvPr>
        </p:nvSpPr>
        <p:spPr>
          <a:xfrm>
            <a:off x="5500370" y="2298065"/>
            <a:ext cx="142113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40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</a:rPr>
              <a:t>Worm gear box test</a:t>
            </a:r>
            <a:endParaRPr lang="zh-CN" altLang="en-US" sz="140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25"/>
            </p:custDataLst>
          </p:nvPr>
        </p:nvSpPr>
        <p:spPr>
          <a:xfrm>
            <a:off x="7589520" y="2301240"/>
            <a:ext cx="1421130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40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</a:rPr>
              <a:t>Friction wheel test</a:t>
            </a:r>
            <a:endParaRPr lang="zh-CN" altLang="en-US" sz="140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6"/>
            </p:custDataLst>
          </p:nvPr>
        </p:nvSpPr>
        <p:spPr>
          <a:xfrm>
            <a:off x="4050030" y="4827905"/>
            <a:ext cx="7719695" cy="28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140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</a:rPr>
              <a:t>Comprehensive measurement(rubber ring, gear box, cable, spring, plastic part etc)</a:t>
            </a:r>
            <a:endParaRPr lang="zh-CN" altLang="en-US" sz="140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38760" y="1090930"/>
            <a:ext cx="4218940" cy="42246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SNOW THROWER STANDARDS.(FINISHED PRODUCTS INSPECTION)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pic>
        <p:nvPicPr>
          <p:cNvPr id="4" name="图片 3" descr="图片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03115" y="691515"/>
            <a:ext cx="5685155" cy="4051300"/>
          </a:xfrm>
          <a:prstGeom prst="rect">
            <a:avLst/>
          </a:prstGeom>
          <a:ln w="19050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507230" y="4857750"/>
            <a:ext cx="7346315" cy="1297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x-non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100% Inspection for 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f</a:t>
            </a:r>
            <a:r>
              <a:rPr lang="en-US" altLang="x-non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inished </a:t>
            </a:r>
            <a:r>
              <a:rPr lang="en-US" altLang="x-non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products,And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 </a:t>
            </a:r>
            <a:r>
              <a:rPr lang="en-US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Zmonday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 testing center will keep each unit inspection record(</a:t>
            </a:r>
            <a:r>
              <a:rPr lang="en-US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Like,Engine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 Series </a:t>
            </a:r>
            <a:r>
              <a:rPr lang="en-US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Number,Auger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/engine/</a:t>
            </a:r>
            <a:r>
              <a:rPr lang="en-US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Tyre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/Control lever </a:t>
            </a:r>
            <a:r>
              <a:rPr lang="en-US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Speed,Handle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 </a:t>
            </a:r>
            <a:r>
              <a:rPr lang="en-US" altLang="x-non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height,Auger</a:t>
            </a:r>
            <a:r>
              <a:rPr lang="en-US" altLang="x-non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 </a:t>
            </a:r>
            <a:r>
              <a:rPr lang="en-US" altLang="x-non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housing level...)  </a:t>
            </a:r>
            <a:endParaRPr lang="en-US" altLang="x-none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Barlow Medium" panose="00000600000000000000" charset="0"/>
              <a:cs typeface="Barlow Medium" panose="00000600000000000000" charset="0"/>
              <a:sym typeface="Calibri" panose="020F0502020204030204" charset="0"/>
            </a:endParaRPr>
          </a:p>
          <a:p>
            <a:endParaRPr lang="zh-CN" altLang="en-US" sz="1600">
              <a:latin typeface="Barlow Medium" panose="00000600000000000000" charset="0"/>
              <a:cs typeface="Barlow Medium" panose="000006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1" name="图片 10" descr="C:\Users\Michuan-z\Desktop\001\01.png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14" r="2214"/>
          <a:stretch>
            <a:fillRect/>
          </a:stretch>
        </p:blipFill>
        <p:spPr>
          <a:xfrm>
            <a:off x="106045" y="0"/>
            <a:ext cx="2132965" cy="1577340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7545705" y="2748915"/>
            <a:ext cx="3244850" cy="1054100"/>
          </a:xfrm>
          <a:prstGeom prst="rect">
            <a:avLst/>
          </a:prstGeom>
          <a:noFill/>
          <a:ln w="25400" cap="flat" cmpd="sng">
            <a:solidFill>
              <a:schemeClr val="bg1"/>
            </a:solidFill>
            <a:prstDash val="solid"/>
            <a:miter lim="800000"/>
          </a:ln>
        </p:spPr>
        <p:txBody>
          <a:bodyPr wrap="square" rtlCol="0">
            <a:noAutofit/>
          </a:bodyPr>
          <a:p>
            <a:r>
              <a:rPr lang="en-US" altLang="x-none" sz="6000" b="1" dirty="0">
                <a:solidFill>
                  <a:schemeClr val="bg1"/>
                </a:solidFill>
                <a:latin typeface="Barlow Condensed" panose="00000506000000000000" charset="0"/>
                <a:ea typeface="微软雅黑" panose="020B0503020204020204" charset="-122"/>
                <a:cs typeface="Barlow Condensed" panose="00000506000000000000" charset="0"/>
                <a:sym typeface="Calibri" panose="020F0502020204030204" charset="0"/>
              </a:rPr>
              <a:t> CONTENTS</a:t>
            </a:r>
            <a:endParaRPr lang="en-US" altLang="x-none" sz="6000" b="1" dirty="0">
              <a:solidFill>
                <a:schemeClr val="bg1"/>
              </a:solidFill>
              <a:latin typeface="Barlow Condensed" panose="00000506000000000000" charset="0"/>
              <a:ea typeface="微软雅黑" panose="020B0503020204020204" charset="-122"/>
              <a:cs typeface="Barlow Condensed" panose="00000506000000000000" charset="0"/>
              <a:sym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710" y="1699260"/>
            <a:ext cx="4342130" cy="4307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indent="0" algn="l" fontAlgn="auto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1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-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 Brief Introduction.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  <a:sym typeface="Calibri" panose="020F0502020204030204" charset="0"/>
            </a:endParaRPr>
          </a:p>
          <a:p>
            <a:pPr lvl="0" indent="0" algn="l" fontAlgn="auto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2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-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Production Facility.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  <a:sym typeface="Calibri" panose="020F0502020204030204" charset="0"/>
            </a:endParaRPr>
          </a:p>
          <a:p>
            <a:pPr lvl="0" indent="0" algn="l" fontAlgn="auto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3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-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Testing Facility.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  <a:sym typeface="Calibri" panose="020F0502020204030204" charset="0"/>
            </a:endParaRPr>
          </a:p>
          <a:p>
            <a:pPr lvl="0" indent="0" algn="l" fontAlgn="auto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4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-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Existing Products.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  <a:sym typeface="Calibri" panose="020F0502020204030204" charset="0"/>
            </a:endParaRPr>
          </a:p>
          <a:p>
            <a:pPr lvl="0" indent="0" algn="l" fontAlgn="auto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5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-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Main OEM Customers.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321175" y="511810"/>
            <a:ext cx="6397625" cy="94107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FIELD TEST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4" name="图片 3" descr="图片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18965" y="1583690"/>
            <a:ext cx="3676650" cy="2385060"/>
          </a:xfrm>
          <a:prstGeom prst="rect">
            <a:avLst/>
          </a:prstGeom>
        </p:spPr>
      </p:pic>
      <p:pic>
        <p:nvPicPr>
          <p:cNvPr id="7" name="图片 6" descr="图片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560" b="240"/>
          <a:stretch>
            <a:fillRect/>
          </a:stretch>
        </p:blipFill>
        <p:spPr>
          <a:xfrm>
            <a:off x="8189595" y="1601470"/>
            <a:ext cx="3589020" cy="2362835"/>
          </a:xfrm>
          <a:prstGeom prst="rect">
            <a:avLst/>
          </a:prstGeom>
        </p:spPr>
      </p:pic>
      <p:pic>
        <p:nvPicPr>
          <p:cNvPr id="10" name="图片 9" descr="图片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1664"/>
          <a:stretch>
            <a:fillRect/>
          </a:stretch>
        </p:blipFill>
        <p:spPr>
          <a:xfrm>
            <a:off x="4390390" y="4123690"/>
            <a:ext cx="3705225" cy="2126615"/>
          </a:xfrm>
          <a:prstGeom prst="rect">
            <a:avLst/>
          </a:prstGeom>
        </p:spPr>
      </p:pic>
      <p:pic>
        <p:nvPicPr>
          <p:cNvPr id="6" name="图片 5" descr="图片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b="3650"/>
          <a:stretch>
            <a:fillRect/>
          </a:stretch>
        </p:blipFill>
        <p:spPr>
          <a:xfrm>
            <a:off x="8188960" y="4109720"/>
            <a:ext cx="3589020" cy="213995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0" y="-6985"/>
            <a:ext cx="3846830" cy="6865620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C:\Users\Michuan-z\Desktop\001\01.png0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2214" r="2214"/>
          <a:stretch>
            <a:fillRect/>
          </a:stretch>
        </p:blipFill>
        <p:spPr>
          <a:xfrm>
            <a:off x="106045" y="-261620"/>
            <a:ext cx="2132965" cy="15773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096385" y="349885"/>
            <a:ext cx="6397625" cy="94107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FIELD TEST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-6985"/>
            <a:ext cx="3846830" cy="68656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C:\Users\Michuan-z\Desktop\001\01.png0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214" r="2214"/>
          <a:stretch>
            <a:fillRect/>
          </a:stretch>
        </p:blipFill>
        <p:spPr>
          <a:xfrm>
            <a:off x="106045" y="-261620"/>
            <a:ext cx="2132965" cy="1577340"/>
          </a:xfrm>
          <a:prstGeom prst="rect">
            <a:avLst/>
          </a:prstGeom>
          <a:noFill/>
        </p:spPr>
      </p:pic>
      <p:pic>
        <p:nvPicPr>
          <p:cNvPr id="7" name="图片 6" descr="图片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21480" y="1624965"/>
            <a:ext cx="3590290" cy="2123440"/>
          </a:xfrm>
          <a:prstGeom prst="rect">
            <a:avLst/>
          </a:prstGeom>
          <a:ln w="19050">
            <a:noFill/>
          </a:ln>
        </p:spPr>
      </p:pic>
      <p:pic>
        <p:nvPicPr>
          <p:cNvPr id="4" name="图片 3" descr="图片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63560" y="1624965"/>
            <a:ext cx="3695700" cy="2124075"/>
          </a:xfrm>
          <a:prstGeom prst="rect">
            <a:avLst/>
          </a:prstGeom>
          <a:ln w="19050">
            <a:noFill/>
          </a:ln>
        </p:spPr>
      </p:pic>
      <p:pic>
        <p:nvPicPr>
          <p:cNvPr id="10" name="图片 9" descr="图片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218305" y="4056380"/>
            <a:ext cx="3592830" cy="2192655"/>
          </a:xfrm>
          <a:prstGeom prst="rect">
            <a:avLst/>
          </a:prstGeom>
          <a:ln w="19050">
            <a:noFill/>
          </a:ln>
        </p:spPr>
      </p:pic>
      <p:pic>
        <p:nvPicPr>
          <p:cNvPr id="11" name="图片 10" descr="图片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b="3874"/>
          <a:stretch>
            <a:fillRect/>
          </a:stretch>
        </p:blipFill>
        <p:spPr>
          <a:xfrm>
            <a:off x="8163560" y="4057650"/>
            <a:ext cx="3695065" cy="2193290"/>
          </a:xfrm>
          <a:prstGeom prst="rect">
            <a:avLst/>
          </a:prstGeom>
          <a:ln w="1905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554220" y="311785"/>
            <a:ext cx="6929120" cy="148272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FIELD TEST IN HARBIN CHINA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-6985"/>
            <a:ext cx="3846830" cy="68656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 descr="C:\Users\Michuan-z\Desktop\001\01.png0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2214" r="2214"/>
          <a:stretch>
            <a:fillRect/>
          </a:stretch>
        </p:blipFill>
        <p:spPr>
          <a:xfrm>
            <a:off x="106045" y="-261620"/>
            <a:ext cx="2132965" cy="1577340"/>
          </a:xfrm>
          <a:prstGeom prst="rect">
            <a:avLst/>
          </a:prstGeom>
          <a:noFill/>
        </p:spPr>
      </p:pic>
      <p:pic>
        <p:nvPicPr>
          <p:cNvPr id="12" name="图片 11" descr="图片2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34560" y="1893570"/>
            <a:ext cx="3198495" cy="2097405"/>
          </a:xfrm>
          <a:prstGeom prst="rect">
            <a:avLst/>
          </a:prstGeom>
          <a:ln w="19050">
            <a:noFill/>
          </a:ln>
        </p:spPr>
      </p:pic>
      <p:pic>
        <p:nvPicPr>
          <p:cNvPr id="13" name="图片 12" descr="图片2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65160" y="1892935"/>
            <a:ext cx="3391535" cy="2098040"/>
          </a:xfrm>
          <a:prstGeom prst="rect">
            <a:avLst/>
          </a:prstGeom>
          <a:ln w="19050">
            <a:noFill/>
          </a:ln>
        </p:spPr>
      </p:pic>
      <p:pic>
        <p:nvPicPr>
          <p:cNvPr id="14" name="图片 13" descr="图片2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735195" y="4304030"/>
            <a:ext cx="3197860" cy="2143760"/>
          </a:xfrm>
          <a:prstGeom prst="rect">
            <a:avLst/>
          </a:prstGeom>
          <a:ln w="19050">
            <a:noFill/>
          </a:ln>
        </p:spPr>
      </p:pic>
      <p:pic>
        <p:nvPicPr>
          <p:cNvPr id="15" name="图片 14" descr="图片2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12146"/>
          <a:stretch>
            <a:fillRect/>
          </a:stretch>
        </p:blipFill>
        <p:spPr>
          <a:xfrm>
            <a:off x="8267065" y="4304030"/>
            <a:ext cx="3388995" cy="2144395"/>
          </a:xfrm>
          <a:prstGeom prst="rect">
            <a:avLst/>
          </a:prstGeom>
          <a:ln w="1905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20320" y="1393190"/>
            <a:ext cx="12211685" cy="99949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ctr"/>
            <a:r>
              <a:rPr lang="zh-CN" altLang="en-US" sz="540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WE ARE JUST ON THE WAY</a:t>
            </a:r>
            <a:endParaRPr lang="zh-CN" altLang="en-US" sz="540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11" name="图片 10" descr="C:\Users\Michuan-z\Desktop\001\01.png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14" r="2214"/>
          <a:stretch>
            <a:fillRect/>
          </a:stretch>
        </p:blipFill>
        <p:spPr>
          <a:xfrm>
            <a:off x="106045" y="0"/>
            <a:ext cx="2132965" cy="1577340"/>
          </a:xfrm>
          <a:prstGeom prst="rect">
            <a:avLst/>
          </a:prstGeom>
          <a:noFill/>
        </p:spPr>
      </p:pic>
      <p:sp>
        <p:nvSpPr>
          <p:cNvPr id="3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35" y="2338705"/>
            <a:ext cx="12192000" cy="1469390"/>
          </a:xfrm>
          <a:prstGeom prst="rect">
            <a:avLst/>
          </a:prstGeo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960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THANK YOU !</a:t>
            </a:r>
            <a:endParaRPr lang="zh-CN" altLang="en-US" sz="960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14495" y="550545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WWW.LIYTECH.COM</a:t>
            </a:r>
            <a:endParaRPr lang="zh-CN" altLang="en-US" sz="320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457325" y="655320"/>
            <a:ext cx="9153525" cy="116713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ctr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BRIEF INTRODUCTION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9" name="Picture 4" descr="company-yangxiaope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5850"/>
            <a:ext cx="762889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92405" y="1997710"/>
            <a:ext cx="3601085" cy="2804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 latinLnBrk="1">
              <a:lnSpc>
                <a:spcPts val="2000"/>
              </a:lnSpc>
            </a:pPr>
            <a:r>
              <a:rPr lang="en-US" altLang="x-none" sz="1200" dirty="0" smtClean="0"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Zhejiang LIYTECH Co.,Ltd  </a:t>
            </a:r>
            <a:r>
              <a:rPr lang="en-US" altLang="zh-CN" sz="1200" dirty="0"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+mn-ea"/>
              </a:rPr>
              <a:t>Established in May 2004, </a:t>
            </a:r>
            <a:r>
              <a:rPr lang="en-US" altLang="x-none" sz="1200" dirty="0" smtClean="0"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LIYTECH</a:t>
            </a:r>
            <a:r>
              <a:rPr lang="en-US" altLang="zh-CN" sz="1200" dirty="0"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+mn-ea"/>
              </a:rPr>
              <a:t> has rapidly grown up, currently covers 80,000 square meters area and 120,000 square meter construction area . We   have modern industrial workshop with first-class  production and testing devices, meanwhile we have a group of professional engineers, senior managers and technology staffs. Now </a:t>
            </a:r>
            <a:r>
              <a:rPr lang="en-US" altLang="x-none" sz="1200" dirty="0" smtClean="0"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Calibri" panose="020F0502020204030204" charset="0"/>
              </a:rPr>
              <a:t>LIYTECH</a:t>
            </a:r>
            <a:r>
              <a:rPr lang="en-US" altLang="zh-CN" sz="1200" dirty="0"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  <a:sym typeface="+mn-ea"/>
              </a:rPr>
              <a:t> has more than 420 employees.We have sold more than 150,000 snowblower annually since 2010. </a:t>
            </a:r>
            <a:endParaRPr lang="zh-CN" altLang="en-US" sz="1200"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008755" y="2000885"/>
            <a:ext cx="3620135" cy="2804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 latinLnBrk="1">
              <a:lnSpc>
                <a:spcPts val="1600"/>
              </a:lnSpc>
            </a:pPr>
            <a:r>
              <a:rPr lang="en-US" sz="1200" dirty="0">
                <a:solidFill>
                  <a:schemeClr val="tx1"/>
                </a:solidFill>
                <a:uFillTx/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</a:rPr>
              <a:t>Benefiting from advanced innovation capability, reasonable management system and good service attitude, LIYTECH has rapidly grown into a leading enterprise in the domestic industry during the development of past 19 years. </a:t>
            </a:r>
            <a:endParaRPr lang="en-US" sz="1200" dirty="0">
              <a:solidFill>
                <a:schemeClr val="tx1"/>
              </a:solidFill>
              <a:uFillTx/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</a:endParaRPr>
          </a:p>
          <a:p>
            <a:pPr indent="0" fontAlgn="auto">
              <a:lnSpc>
                <a:spcPts val="1600"/>
              </a:lnSpc>
            </a:pPr>
            <a:endParaRPr lang="en-US" sz="1200" dirty="0">
              <a:solidFill>
                <a:schemeClr val="tx1"/>
              </a:solidFill>
              <a:uFillTx/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</a:endParaRPr>
          </a:p>
          <a:p>
            <a:pPr indent="0" algn="l" fontAlgn="auto" latinLnBrk="1">
              <a:lnSpc>
                <a:spcPts val="1600"/>
              </a:lnSpc>
            </a:pPr>
            <a:r>
              <a:rPr lang="en-US" sz="1200" dirty="0">
                <a:solidFill>
                  <a:schemeClr val="tx1"/>
                </a:solidFill>
                <a:uFillTx/>
                <a:latin typeface="Barlow Medium" panose="00000600000000000000" charset="0"/>
                <a:ea typeface="微软雅黑" panose="020B0503020204020204" charset="-122"/>
                <a:cs typeface="Barlow Medium" panose="00000600000000000000" charset="0"/>
              </a:rPr>
              <a:t>With good business reputation ,continuous revolution ability and persistent pursuit of high-quality, We have Extensive and in-depth cooperation with many well-known supermarkets, department store  chain, distributor and landscape brand manufacturer. </a:t>
            </a:r>
            <a:endParaRPr lang="en-US" sz="1200" dirty="0">
              <a:solidFill>
                <a:schemeClr val="tx1"/>
              </a:solidFill>
              <a:uFillTx/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</a:endParaRPr>
          </a:p>
          <a:p>
            <a:pPr indent="0" fontAlgn="auto">
              <a:lnSpc>
                <a:spcPts val="1600"/>
              </a:lnSpc>
            </a:pPr>
            <a:endParaRPr lang="en-US" sz="1200" dirty="0">
              <a:solidFill>
                <a:schemeClr val="tx1"/>
              </a:solidFill>
              <a:uFillTx/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</a:endParaRPr>
          </a:p>
          <a:p>
            <a:pPr indent="0" fontAlgn="auto">
              <a:lnSpc>
                <a:spcPts val="1600"/>
              </a:lnSpc>
            </a:pPr>
            <a:endParaRPr lang="en-US" sz="1200" dirty="0">
              <a:solidFill>
                <a:schemeClr val="tx1"/>
              </a:solidFill>
              <a:uFillTx/>
              <a:latin typeface="Barlow Medium" panose="00000600000000000000" charset="0"/>
              <a:ea typeface="微软雅黑" panose="020B0503020204020204" charset="-122"/>
              <a:cs typeface="Barlow Medium" panose="00000600000000000000" charset="0"/>
            </a:endParaRPr>
          </a:p>
        </p:txBody>
      </p:sp>
      <p:sp>
        <p:nvSpPr>
          <p:cNvPr id="12" name="标题 3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8841105" y="1789430"/>
            <a:ext cx="2379345" cy="1167130"/>
          </a:xfrm>
          <a:prstGeom prst="rect">
            <a:avLst/>
          </a:prstGeo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2004</a:t>
            </a:r>
            <a:endParaRPr lang="en-US" altLang="zh-CN" sz="4800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13" name="标题 3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8841105" y="2973705"/>
            <a:ext cx="2379345" cy="1167130"/>
          </a:xfrm>
          <a:prstGeom prst="rect">
            <a:avLst/>
          </a:prstGeo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80,</a:t>
            </a:r>
            <a:r>
              <a:rPr lang="en-US" altLang="zh-CN" sz="4800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000</a:t>
            </a:r>
            <a:endParaRPr lang="en-US" altLang="zh-CN" sz="4800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14" name="标题 3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8841105" y="4157980"/>
            <a:ext cx="2379345" cy="1167130"/>
          </a:xfrm>
          <a:prstGeom prst="rect">
            <a:avLst/>
          </a:prstGeo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120,000</a:t>
            </a:r>
            <a:endParaRPr lang="zh-CN" altLang="en-US" sz="4800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15" name="标题 3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8841105" y="5342255"/>
            <a:ext cx="2379345" cy="1167130"/>
          </a:xfrm>
          <a:prstGeom prst="rect">
            <a:avLst/>
          </a:prstGeo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420</a:t>
            </a:r>
            <a:endParaRPr lang="en-US" altLang="zh-CN" sz="4800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69680" y="263017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SINCE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8872855" y="378587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just">
              <a:buClrTx/>
              <a:buSzTx/>
              <a:buFontTx/>
            </a:pPr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  <a:sym typeface="+mn-ea"/>
              </a:rPr>
              <a:t>COVERAGE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8872855" y="495744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CONSTRUCTION AREA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8872855" y="614807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1400">
                <a:latin typeface="Barlow Medium" panose="00000600000000000000" charset="0"/>
                <a:cs typeface="Barlow Medium" panose="00000600000000000000" charset="0"/>
              </a:rPr>
              <a:t>EMPLOYEE</a:t>
            </a:r>
            <a:endParaRPr lang="zh-CN" altLang="en-US" sz="1400">
              <a:latin typeface="Barlow Medium" panose="00000600000000000000" charset="0"/>
              <a:cs typeface="Barlow Medium" panose="000006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466850" y="906780"/>
            <a:ext cx="9153525" cy="116713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anchor="ctr" anchorCtr="0">
            <a:normAutofit fontScale="90000"/>
          </a:bodyPr>
          <a:p>
            <a:pPr algn="ctr"/>
            <a:r>
              <a:rPr lang="zh-CN" altLang="en-US" sz="5335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MANAGEMENT SYSTEM CERTIFICATION</a:t>
            </a:r>
            <a:endParaRPr lang="zh-CN" altLang="en-US" sz="5335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5" name="图片 4" descr="C:\Users\Michuan-z\Desktop\001\01.png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14" r="2214"/>
          <a:stretch>
            <a:fillRect/>
          </a:stretch>
        </p:blipFill>
        <p:spPr>
          <a:xfrm>
            <a:off x="106045" y="0"/>
            <a:ext cx="2132965" cy="1577340"/>
          </a:xfrm>
          <a:prstGeom prst="rect">
            <a:avLst/>
          </a:prstGeom>
          <a:noFill/>
        </p:spPr>
      </p:pic>
      <p:pic>
        <p:nvPicPr>
          <p:cNvPr id="3" name="图片 2" descr="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775" y="2875915"/>
            <a:ext cx="1697355" cy="2419985"/>
          </a:xfrm>
          <a:prstGeom prst="rect">
            <a:avLst/>
          </a:prstGeom>
        </p:spPr>
      </p:pic>
      <p:pic>
        <p:nvPicPr>
          <p:cNvPr id="10" name="图片 9" descr="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115" y="2875915"/>
            <a:ext cx="1697355" cy="2419985"/>
          </a:xfrm>
          <a:prstGeom prst="rect">
            <a:avLst/>
          </a:prstGeom>
        </p:spPr>
      </p:pic>
      <p:pic>
        <p:nvPicPr>
          <p:cNvPr id="11" name="图片 10" descr="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7455" y="2875915"/>
            <a:ext cx="1697355" cy="2419985"/>
          </a:xfrm>
          <a:prstGeom prst="rect">
            <a:avLst/>
          </a:prstGeom>
        </p:spPr>
      </p:pic>
      <p:pic>
        <p:nvPicPr>
          <p:cNvPr id="12" name="图片 11" descr="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795" y="2875915"/>
            <a:ext cx="1697355" cy="241998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23290" y="5398770"/>
            <a:ext cx="2113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Barlow Medium" panose="00000600000000000000" charset="0"/>
                <a:cs typeface="Barlow Medium" panose="00000600000000000000" charset="0"/>
              </a:rPr>
              <a:t>OHSAS 18001</a:t>
            </a:r>
            <a:endParaRPr lang="zh-CN" altLang="en-US" sz="1200">
              <a:latin typeface="Barlow Medium" panose="00000600000000000000" charset="0"/>
              <a:cs typeface="Barlow Medium" panose="00000600000000000000" charset="0"/>
            </a:endParaRPr>
          </a:p>
          <a:p>
            <a:pPr algn="ctr"/>
            <a:r>
              <a:rPr lang="zh-CN" altLang="en-US" sz="1200"/>
              <a:t>国际健康&amp;安全管理体系</a:t>
            </a:r>
            <a:endParaRPr lang="zh-CN" altLang="en-US" sz="1200"/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2840990" y="5392420"/>
            <a:ext cx="2113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Barlow Medium" panose="00000600000000000000" charset="0"/>
                <a:cs typeface="Barlow Medium" panose="00000600000000000000" charset="0"/>
              </a:rPr>
              <a:t>ISO14001</a:t>
            </a:r>
            <a:endParaRPr lang="zh-CN" altLang="en-US" sz="1200">
              <a:latin typeface="Barlow Medium" panose="00000600000000000000" charset="0"/>
              <a:cs typeface="Barlow Medium" panose="00000600000000000000" charset="0"/>
            </a:endParaRPr>
          </a:p>
          <a:p>
            <a:pPr algn="ctr"/>
            <a:r>
              <a:rPr lang="zh-CN" altLang="en-US" sz="1200"/>
              <a:t>国际环境管理体系</a:t>
            </a:r>
            <a:endParaRPr lang="zh-CN" altLang="en-US" sz="1200"/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4853940" y="5395595"/>
            <a:ext cx="2113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Barlow Medium" panose="00000600000000000000" charset="0"/>
                <a:cs typeface="Barlow Medium" panose="00000600000000000000" charset="0"/>
              </a:rPr>
              <a:t>ISO9001</a:t>
            </a:r>
            <a:endParaRPr lang="zh-CN" altLang="en-US" sz="1200">
              <a:latin typeface="Barlow Medium" panose="00000600000000000000" charset="0"/>
              <a:cs typeface="Barlow Medium" panose="00000600000000000000" charset="0"/>
            </a:endParaRPr>
          </a:p>
          <a:p>
            <a:pPr algn="ctr"/>
            <a:r>
              <a:rPr lang="zh-CN" altLang="en-US" sz="1200"/>
              <a:t>国际质量管理体系</a:t>
            </a:r>
            <a:endParaRPr lang="zh-CN" altLang="en-US" sz="1200"/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6828790" y="5398770"/>
            <a:ext cx="2113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latin typeface="Barlow Medium" panose="00000600000000000000" charset="0"/>
                <a:cs typeface="Barlow Medium" panose="00000600000000000000" charset="0"/>
              </a:rPr>
              <a:t>CE,EU II, SONCAP, AND </a:t>
            </a:r>
            <a:endParaRPr lang="zh-CN" altLang="en-US" sz="1200">
              <a:latin typeface="Barlow Medium" panose="00000600000000000000" charset="0"/>
              <a:cs typeface="Barlow Medium" panose="00000600000000000000" charset="0"/>
            </a:endParaRPr>
          </a:p>
          <a:p>
            <a:pPr algn="ctr"/>
            <a:r>
              <a:rPr lang="zh-CN" altLang="en-US" sz="1200">
                <a:latin typeface="Barlow Medium" panose="00000600000000000000" charset="0"/>
                <a:cs typeface="Barlow Medium" panose="00000600000000000000" charset="0"/>
              </a:rPr>
              <a:t>EU-V, EPA,CARB.</a:t>
            </a:r>
            <a:endParaRPr lang="zh-CN" altLang="en-US" sz="1200">
              <a:latin typeface="Barlow Medium" panose="00000600000000000000" charset="0"/>
              <a:cs typeface="Barlow Medium" panose="000006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-635" y="1155065"/>
            <a:ext cx="5108575" cy="2415540"/>
          </a:xfrm>
          <a:prstGeom prst="rect">
            <a:avLst/>
          </a:prstGeom>
          <a:solidFill>
            <a:srgbClr val="2C6D9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12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3710" y="1300480"/>
            <a:ext cx="4058285" cy="2127885"/>
          </a:xfrm>
          <a:prstGeom prst="rect">
            <a:avLst/>
          </a:prstGeo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KEY COMPONENTS PRODUCED IN HOUSE</a:t>
            </a:r>
            <a:endParaRPr lang="en-US" altLang="zh-CN" sz="280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  <a:p>
            <a:pPr algn="l"/>
            <a:endParaRPr lang="en-US" altLang="zh-CN" sz="280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  <a:p>
            <a:pPr algn="l"/>
            <a:r>
              <a:rPr lang="en-US" altLang="zh-CN" sz="280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</a:rPr>
              <a:t>COVER 100,000 SQUARE METERS</a:t>
            </a:r>
            <a:endParaRPr lang="en-US" altLang="zh-CN" sz="280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96545" y="1517015"/>
            <a:ext cx="144145" cy="1441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290195" y="2672715"/>
            <a:ext cx="144145" cy="1441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266700" y="2360295"/>
            <a:ext cx="460121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15890" y="1145540"/>
            <a:ext cx="2085975" cy="16605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32040" y="1146175"/>
            <a:ext cx="2388870" cy="1659890"/>
          </a:xfrm>
          <a:prstGeom prst="rect">
            <a:avLst/>
          </a:prstGeom>
        </p:spPr>
      </p:pic>
      <p:pic>
        <p:nvPicPr>
          <p:cNvPr id="17" name="Picture 4" descr="DSC_0020 (23)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085" y="1145540"/>
            <a:ext cx="2117725" cy="16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5327650" y="2628900"/>
            <a:ext cx="1888490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398135" y="2775585"/>
            <a:ext cx="1760220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8 ROBOT WELDING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7557770" y="2632075"/>
            <a:ext cx="2142490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7679690" y="2778760"/>
            <a:ext cx="1921510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dirty="0" smtClean="0">
                <a:latin typeface="Barlow Black" panose="00000A00000000000000" charset="0"/>
                <a:cs typeface="Barlow Black" panose="00000A00000000000000" charset="0"/>
                <a:sym typeface="+mn-ea"/>
              </a:rPr>
              <a:t>2 ROBOT POWDER PAINTING  LINES</a:t>
            </a:r>
            <a:endParaRPr lang="en-US" altLang="zh-CN" sz="1600" dirty="0" smtClean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10064750" y="2632075"/>
            <a:ext cx="1888490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10135235" y="2778760"/>
            <a:ext cx="1760220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 smtClean="0">
                <a:latin typeface="Barlow Black" panose="00000A00000000000000" charset="0"/>
                <a:cs typeface="Barlow Black" panose="00000A00000000000000" charset="0"/>
                <a:sym typeface="+mn-ea"/>
              </a:rPr>
              <a:t>E-COATING</a:t>
            </a:r>
            <a:endParaRPr lang="en-US" altLang="zh-CN" sz="1600" b="1" dirty="0" smtClean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26695" y="3961765"/>
            <a:ext cx="2040890" cy="15005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444750" y="3961765"/>
            <a:ext cx="2220595" cy="15005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842510" y="3963035"/>
            <a:ext cx="2063750" cy="1500505"/>
          </a:xfrm>
          <a:prstGeom prst="rect">
            <a:avLst/>
          </a:prstGeom>
        </p:spPr>
      </p:pic>
      <p:pic>
        <p:nvPicPr>
          <p:cNvPr id="13318" name="Picture 4" descr="DSC_0003 (6)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3963035"/>
            <a:ext cx="2314575" cy="149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9575165" y="3961765"/>
            <a:ext cx="2379345" cy="1500505"/>
          </a:xfrm>
          <a:prstGeom prst="rect">
            <a:avLst/>
          </a:prstGeom>
        </p:spPr>
      </p:pic>
      <p:sp>
        <p:nvSpPr>
          <p:cNvPr id="25" name="矩形 24"/>
          <p:cNvSpPr/>
          <p:nvPr>
            <p:custDataLst>
              <p:tags r:id="rId25"/>
            </p:custDataLst>
          </p:nvPr>
        </p:nvSpPr>
        <p:spPr>
          <a:xfrm>
            <a:off x="298450" y="5209540"/>
            <a:ext cx="1888490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26"/>
            </p:custDataLst>
          </p:nvPr>
        </p:nvSpPr>
        <p:spPr>
          <a:xfrm>
            <a:off x="368935" y="5356225"/>
            <a:ext cx="1760220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12 INJECTION MACHINES  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27"/>
            </p:custDataLst>
          </p:nvPr>
        </p:nvSpPr>
        <p:spPr>
          <a:xfrm>
            <a:off x="2534920" y="5209540"/>
            <a:ext cx="2045335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>
            <p:custDataLst>
              <p:tags r:id="rId28"/>
            </p:custDataLst>
          </p:nvPr>
        </p:nvSpPr>
        <p:spPr>
          <a:xfrm>
            <a:off x="2605405" y="5356225"/>
            <a:ext cx="1906905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16 HYDRAULIC PUNCHING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29"/>
            </p:custDataLst>
          </p:nvPr>
        </p:nvSpPr>
        <p:spPr>
          <a:xfrm>
            <a:off x="4931410" y="5213350"/>
            <a:ext cx="1871980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>
            <p:custDataLst>
              <p:tags r:id="rId30"/>
            </p:custDataLst>
          </p:nvPr>
        </p:nvSpPr>
        <p:spPr>
          <a:xfrm>
            <a:off x="4996180" y="5360035"/>
            <a:ext cx="1744980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7 ASSEMBLY LINES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31"/>
            </p:custDataLst>
          </p:nvPr>
        </p:nvSpPr>
        <p:spPr>
          <a:xfrm>
            <a:off x="7211060" y="5226050"/>
            <a:ext cx="2056765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32"/>
            </p:custDataLst>
          </p:nvPr>
        </p:nvSpPr>
        <p:spPr>
          <a:xfrm>
            <a:off x="7275830" y="5372735"/>
            <a:ext cx="1917065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4 AUTOMATIC PACKING LINES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33"/>
            </p:custDataLst>
          </p:nvPr>
        </p:nvSpPr>
        <p:spPr>
          <a:xfrm>
            <a:off x="9709785" y="5229225"/>
            <a:ext cx="2150745" cy="94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50800" dir="5400000" algn="t" rotWithShape="0">
              <a:srgbClr val="18355B">
                <a:alpha val="28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4"/>
            </p:custDataLst>
          </p:nvPr>
        </p:nvSpPr>
        <p:spPr>
          <a:xfrm>
            <a:off x="9774555" y="5375910"/>
            <a:ext cx="2004695" cy="831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 dirty="0">
                <a:latin typeface="Barlow Black" panose="00000A00000000000000" charset="0"/>
                <a:cs typeface="Barlow Black" panose="00000A00000000000000" charset="0"/>
                <a:sym typeface="+mn-ea"/>
              </a:rPr>
              <a:t>TOOLING CENTRE</a:t>
            </a:r>
            <a:endParaRPr lang="en-US" altLang="zh-CN" sz="1600" b="1" dirty="0"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-635" y="911225"/>
            <a:ext cx="12192000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ctr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SINGLE STAGE SNOW </a:t>
            </a:r>
            <a:b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</a:br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THROWER RANGE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4370" y="2804160"/>
            <a:ext cx="2705735" cy="3316605"/>
          </a:xfrm>
          <a:prstGeom prst="round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3461385" y="3017520"/>
            <a:ext cx="2222500" cy="2941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547745" y="3164205"/>
            <a:ext cx="2070735" cy="2956560"/>
          </a:xfrm>
          <a:prstGeom prst="rect">
            <a:avLst/>
          </a:prstGeom>
          <a:solidFill>
            <a:srgbClr val="2C6D91"/>
          </a:solidFill>
        </p:spPr>
        <p:txBody>
          <a:bodyPr wrap="square" rtlCol="0">
            <a:noAutofit/>
          </a:bodyPr>
          <a:p>
            <a:pPr algn="ctr"/>
            <a:endParaRPr lang="en-US" altLang="zh-CN" sz="1600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63315" y="3528695"/>
            <a:ext cx="1725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STD8718</a:t>
            </a:r>
            <a:endParaRPr lang="en-US" altLang="zh-CN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64585" y="3307080"/>
            <a:ext cx="1797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Model:</a:t>
            </a:r>
            <a:endParaRPr lang="zh-CN" altLang="en-US" sz="12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3666490" y="4522470"/>
            <a:ext cx="1725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Loncin 87cc</a:t>
            </a:r>
            <a:endParaRPr lang="en-US" altLang="zh-CN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3667760" y="4300855"/>
            <a:ext cx="1797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Engine:</a:t>
            </a:r>
            <a:endParaRPr lang="zh-CN" altLang="en-US" sz="12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3666490" y="5503545"/>
            <a:ext cx="1725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46cm/18’</a:t>
            </a:r>
            <a:endParaRPr lang="en-US" altLang="zh-CN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3667760" y="5281930"/>
            <a:ext cx="1797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Cleaning Width:</a:t>
            </a:r>
            <a:endParaRPr lang="zh-CN" altLang="en-US" sz="12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700780" y="4121150"/>
            <a:ext cx="1793240" cy="0"/>
          </a:xfrm>
          <a:prstGeom prst="line">
            <a:avLst/>
          </a:prstGeom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2"/>
            </p:custDataLst>
          </p:nvPr>
        </p:nvCxnSpPr>
        <p:spPr>
          <a:xfrm>
            <a:off x="3723005" y="5095875"/>
            <a:ext cx="1793240" cy="0"/>
          </a:xfrm>
          <a:prstGeom prst="line">
            <a:avLst/>
          </a:prstGeom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72555" y="2933700"/>
            <a:ext cx="3190240" cy="3416935"/>
          </a:xfrm>
          <a:prstGeom prst="round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9529445" y="3167380"/>
            <a:ext cx="2070735" cy="2956560"/>
          </a:xfrm>
          <a:prstGeom prst="rect">
            <a:avLst/>
          </a:prstGeom>
          <a:solidFill>
            <a:srgbClr val="2C6D91"/>
          </a:solidFill>
        </p:spPr>
        <p:txBody>
          <a:bodyPr wrap="square" rtlCol="0">
            <a:noAutofit/>
          </a:bodyPr>
          <a:p>
            <a:pPr algn="ctr"/>
            <a:endParaRPr lang="en-US" altLang="zh-CN" sz="1600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9645015" y="3531870"/>
            <a:ext cx="1725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STD7060</a:t>
            </a:r>
            <a:endParaRPr lang="en-US" altLang="zh-CN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9646285" y="3310255"/>
            <a:ext cx="1797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Model:</a:t>
            </a:r>
            <a:endParaRPr lang="zh-CN" altLang="en-US" sz="12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9648190" y="4525645"/>
            <a:ext cx="1725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Loncin 212cc</a:t>
            </a:r>
            <a:endParaRPr lang="en-US" altLang="zh-CN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9649460" y="4304030"/>
            <a:ext cx="1797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Engine:</a:t>
            </a:r>
            <a:endParaRPr lang="zh-CN" altLang="en-US" sz="12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>
            <a:off x="9648190" y="5506720"/>
            <a:ext cx="1725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dirty="0">
                <a:solidFill>
                  <a:schemeClr val="bg1"/>
                </a:solidFill>
                <a:latin typeface="Barlow Black" panose="00000A00000000000000" charset="0"/>
                <a:cs typeface="Barlow Black" panose="00000A00000000000000" charset="0"/>
                <a:sym typeface="+mn-ea"/>
              </a:rPr>
              <a:t>61cm/24’</a:t>
            </a:r>
            <a:endParaRPr lang="en-US" altLang="zh-CN" b="1" dirty="0">
              <a:solidFill>
                <a:schemeClr val="bg1"/>
              </a:solidFill>
              <a:latin typeface="Barlow Black" panose="00000A00000000000000" charset="0"/>
              <a:cs typeface="Barlow Black" panose="00000A00000000000000" charset="0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9649460" y="5285105"/>
            <a:ext cx="17970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chemeClr val="bg1"/>
                </a:solidFill>
                <a:latin typeface="Barlow Medium" panose="00000600000000000000" charset="0"/>
                <a:cs typeface="Barlow Medium" panose="00000600000000000000" charset="0"/>
              </a:rPr>
              <a:t>Cleaning Width:</a:t>
            </a:r>
            <a:endParaRPr lang="zh-CN" altLang="en-US" sz="1200">
              <a:solidFill>
                <a:schemeClr val="bg1"/>
              </a:solidFill>
              <a:latin typeface="Barlow Medium" panose="00000600000000000000" charset="0"/>
              <a:cs typeface="Barlow Medium" panose="00000600000000000000" charset="0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22"/>
            </p:custDataLst>
          </p:nvPr>
        </p:nvCxnSpPr>
        <p:spPr>
          <a:xfrm>
            <a:off x="9682480" y="4124325"/>
            <a:ext cx="1793240" cy="0"/>
          </a:xfrm>
          <a:prstGeom prst="line">
            <a:avLst/>
          </a:prstGeom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23"/>
            </p:custDataLst>
          </p:nvPr>
        </p:nvCxnSpPr>
        <p:spPr>
          <a:xfrm>
            <a:off x="9704705" y="5099050"/>
            <a:ext cx="1793240" cy="0"/>
          </a:xfrm>
          <a:prstGeom prst="line">
            <a:avLst/>
          </a:prstGeom>
          <a:ln w="12700" cmpd="sng">
            <a:solidFill>
              <a:schemeClr val="bg1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-6985"/>
            <a:ext cx="3566160" cy="686562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3837305" y="198120"/>
            <a:ext cx="7075170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DUAL STAGE SNOW THROWER RANGE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pic>
        <p:nvPicPr>
          <p:cNvPr id="6" name="图片 5" descr="C:\Users\Michuan-z\Desktop\001\01.png0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214" r="2214"/>
          <a:stretch>
            <a:fillRect/>
          </a:stretch>
        </p:blipFill>
        <p:spPr>
          <a:xfrm>
            <a:off x="106045" y="-261620"/>
            <a:ext cx="2132965" cy="1577340"/>
          </a:xfrm>
          <a:prstGeom prst="rect">
            <a:avLst/>
          </a:prstGeom>
          <a:noFill/>
        </p:spPr>
      </p:pic>
      <p:sp>
        <p:nvSpPr>
          <p:cNvPr id="7" name="文本框 6"/>
          <p:cNvSpPr txBox="1"/>
          <p:nvPr/>
        </p:nvSpPr>
        <p:spPr>
          <a:xfrm>
            <a:off x="3849370" y="1586865"/>
            <a:ext cx="7261225" cy="539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163cc </a:t>
            </a:r>
            <a:r>
              <a:rPr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to </a:t>
            </a:r>
            <a:r>
              <a:rPr lang="en-US"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420cc </a:t>
            </a:r>
            <a:r>
              <a:rPr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,   56CM</a:t>
            </a:r>
            <a:r>
              <a:rPr lang="en-US" altLang="zh-CN"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/22’</a:t>
            </a:r>
            <a:r>
              <a:rPr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 to 106.5CM</a:t>
            </a:r>
            <a:r>
              <a:rPr lang="en-US"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/42’</a:t>
            </a:r>
            <a:endParaRPr lang="en-US" sz="2800" b="1" dirty="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  <a:sym typeface="Calibri" panose="020F0502020204030204" charset="0"/>
            </a:endParaRPr>
          </a:p>
          <a:p>
            <a:endParaRPr lang="en-US" altLang="en-US" sz="2800" b="1" dirty="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  <a:sym typeface="Calibri" panose="020F050202020403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05935" y="2341880"/>
            <a:ext cx="1729105" cy="1944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011035" y="2370455"/>
            <a:ext cx="1763395" cy="19488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657080" y="2427605"/>
            <a:ext cx="1725295" cy="17868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60235" y="4661535"/>
            <a:ext cx="1818640" cy="17837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194175" y="4573905"/>
            <a:ext cx="1955800" cy="19475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608185" y="4591685"/>
            <a:ext cx="1873885" cy="190119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980815" y="235775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7"/>
            </p:custDataLst>
          </p:nvPr>
        </p:nvSpPr>
        <p:spPr>
          <a:xfrm>
            <a:off x="6655435" y="2360930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8"/>
            </p:custDataLst>
          </p:nvPr>
        </p:nvSpPr>
        <p:spPr>
          <a:xfrm>
            <a:off x="9330055" y="2360930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>
            <p:custDataLst>
              <p:tags r:id="rId19"/>
            </p:custDataLst>
          </p:nvPr>
        </p:nvSpPr>
        <p:spPr>
          <a:xfrm>
            <a:off x="3974465" y="45599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20"/>
            </p:custDataLst>
          </p:nvPr>
        </p:nvSpPr>
        <p:spPr>
          <a:xfrm>
            <a:off x="6649085" y="4563110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21"/>
            </p:custDataLst>
          </p:nvPr>
        </p:nvSpPr>
        <p:spPr>
          <a:xfrm>
            <a:off x="9323705" y="4563110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2635885" y="360680"/>
            <a:ext cx="5266690" cy="1328420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 fontScale="90000"/>
          </a:bodyPr>
          <a:p>
            <a:pPr algn="l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MULTI-FUNTION SWEEPER RANGE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3561715" y="19945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6226175" y="19945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8884285" y="4225925"/>
            <a:ext cx="3319145" cy="196151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8"/>
            </p:custDataLst>
          </p:nvPr>
        </p:nvSpPr>
        <p:spPr>
          <a:xfrm>
            <a:off x="8890635" y="19945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3555365" y="4226560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6219825" y="4226560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887730" y="1994535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890905" y="4220210"/>
            <a:ext cx="2421890" cy="1967865"/>
          </a:xfrm>
          <a:prstGeom prst="rect">
            <a:avLst/>
          </a:prstGeom>
          <a:noFill/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7874000" y="340360"/>
            <a:ext cx="3994785" cy="16541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90000"/>
              </a:lnSpc>
            </a:pPr>
            <a:r>
              <a:rPr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163cc to 375cc,   62CM/24’ to 110CM/40’ width</a:t>
            </a:r>
            <a:endParaRPr sz="2800" b="1" dirty="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  <a:sym typeface="Calibri" panose="020F050202020403020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761605" y="343535"/>
            <a:ext cx="0" cy="11436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39190" y="2042160"/>
            <a:ext cx="1925320" cy="18580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827145" y="2152015"/>
            <a:ext cx="1980565" cy="17195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494145" y="2286000"/>
            <a:ext cx="1824355" cy="149352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9195435" y="2051685"/>
            <a:ext cx="1921510" cy="17887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880745" y="4297045"/>
            <a:ext cx="2454275" cy="17780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3599815" y="4316730"/>
            <a:ext cx="2370455" cy="178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372860" y="4376420"/>
            <a:ext cx="21177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-635" y="3852545"/>
            <a:ext cx="12200890" cy="301371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-635" y="285750"/>
            <a:ext cx="12192635" cy="1405255"/>
          </a:xfrm>
          <a:effectLst>
            <a:outerShdw blurRad="469900" dist="635000" sx="71000" sy="71000" algn="ctr" rotWithShape="0">
              <a:srgbClr val="18355B">
                <a:alpha val="32000"/>
              </a:srgbClr>
            </a:outerShdw>
            <a:reflection endPos="0" dist="50800" dir="5400000" sy="-100000" algn="bl" rotWithShape="0"/>
          </a:effectLst>
        </p:spPr>
        <p:txBody>
          <a:bodyPr>
            <a:normAutofit/>
          </a:bodyPr>
          <a:p>
            <a:pPr algn="ctr"/>
            <a:r>
              <a:rPr lang="zh-CN" altLang="en-US" sz="5335">
                <a:solidFill>
                  <a:schemeClr val="tx1"/>
                </a:solidFill>
                <a:latin typeface="Barlow Black" panose="00000A00000000000000" charset="0"/>
                <a:cs typeface="Barlow Black" panose="00000A00000000000000" charset="0"/>
              </a:rPr>
              <a:t>PETROL TILLER RANGE</a:t>
            </a:r>
            <a:endParaRPr lang="zh-CN" altLang="en-US" sz="5335">
              <a:solidFill>
                <a:schemeClr val="tx1"/>
              </a:solidFill>
              <a:latin typeface="Barlow Black" panose="00000A00000000000000" charset="0"/>
              <a:cs typeface="Barlow Black" panose="00000A00000000000000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455545" y="1628775"/>
            <a:ext cx="7261225" cy="539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sz="2800" b="1" dirty="0">
                <a:solidFill>
                  <a:schemeClr val="tx1"/>
                </a:solidFill>
                <a:latin typeface="Barlow Medium" panose="00000600000000000000" charset="0"/>
                <a:cs typeface="Barlow Medium" panose="00000600000000000000" charset="0"/>
                <a:sym typeface="Calibri" panose="020F0502020204030204" charset="0"/>
              </a:rPr>
              <a:t>140cc to 196cc,   width 38CM to 80CM</a:t>
            </a:r>
            <a:endParaRPr sz="2800" b="1" dirty="0">
              <a:solidFill>
                <a:schemeClr val="tx1"/>
              </a:solidFill>
              <a:latin typeface="Barlow Medium" panose="00000600000000000000" charset="0"/>
              <a:cs typeface="Barlow Medium" panose="00000600000000000000" charset="0"/>
              <a:sym typeface="Calibri" panose="020F0502020204030204" charset="0"/>
            </a:endParaRPr>
          </a:p>
        </p:txBody>
      </p:sp>
      <p:pic>
        <p:nvPicPr>
          <p:cNvPr id="11" name="图片 10" descr="PNG_画板 1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27965"/>
            <a:ext cx="1765935" cy="130619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3561715" y="2651760"/>
            <a:ext cx="2421890" cy="19678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6226175" y="2651760"/>
            <a:ext cx="2421890" cy="19678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887730" y="2651760"/>
            <a:ext cx="2421890" cy="19678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8890635" y="2651760"/>
            <a:ext cx="2421890" cy="19678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384300" y="2763520"/>
            <a:ext cx="1466850" cy="174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3875405" y="2696845"/>
            <a:ext cx="1842135" cy="185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6548120" y="2715895"/>
            <a:ext cx="1911350" cy="18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848725" y="2787650"/>
            <a:ext cx="2437765" cy="1725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commondata" val="eyJoZGlkIjoiMWZkMjE0MDU0ZTc3MTllOTgxZjRlMTIzMzRmNDBiMDgifQ==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4056</Words>
  <Application>WPS 演示</Application>
  <PresentationFormat>宽屏</PresentationFormat>
  <Paragraphs>245</Paragraphs>
  <Slides>23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Arial</vt:lpstr>
      <vt:lpstr>宋体</vt:lpstr>
      <vt:lpstr>Wingdings</vt:lpstr>
      <vt:lpstr>Barlow Black</vt:lpstr>
      <vt:lpstr>Barlow Condensed</vt:lpstr>
      <vt:lpstr>微软雅黑</vt:lpstr>
      <vt:lpstr>Calibri</vt:lpstr>
      <vt:lpstr>Barlow Medium</vt:lpstr>
      <vt:lpstr>Arial Unicode MS</vt:lpstr>
      <vt:lpstr>WPS</vt:lpstr>
      <vt:lpstr>Excel.Chart.8</vt:lpstr>
      <vt:lpstr>PRESENTATION</vt:lpstr>
      <vt:lpstr>PowerPoint 演示文稿</vt:lpstr>
      <vt:lpstr>BRIEF INTRODUCTION</vt:lpstr>
      <vt:lpstr>MANAGEMENT SYSTEM CERTIFICATION</vt:lpstr>
      <vt:lpstr>PowerPoint 演示文稿</vt:lpstr>
      <vt:lpstr>SINGLE STAGE SNOW  THROWER RANGE</vt:lpstr>
      <vt:lpstr>DUAL STAGE SNOW THROWER RANGE</vt:lpstr>
      <vt:lpstr>MULTI-FUNTION SWEEPER RANGE</vt:lpstr>
      <vt:lpstr>PETROL TILLER RANGE</vt:lpstr>
      <vt:lpstr>OTHER PRODUCTS RANGE</vt:lpstr>
      <vt:lpstr>WHAT’S NEW?</vt:lpstr>
      <vt:lpstr>LITHIUM SNOW THROWER</vt:lpstr>
      <vt:lpstr>LITHIUM SNOW THROWER</vt:lpstr>
      <vt:lpstr>NEW  PANEL FOR GASOLINE SNOW THROWER</vt:lpstr>
      <vt:lpstr>PRODUCTS SALES PROPORTION CHART</vt:lpstr>
      <vt:lpstr>EUROPE &amp; RUSSIA CUSTOMERS BRAND</vt:lpstr>
      <vt:lpstr>TESTING FACILITY</vt:lpstr>
      <vt:lpstr>INCOMING QUALITY CONTROL &amp; TESTING LABORATORY</vt:lpstr>
      <vt:lpstr>SNOW THROWER STANDARDS.(FINISHED PRODUCTS INSPECTION)</vt:lpstr>
      <vt:lpstr>FIELD TEST</vt:lpstr>
      <vt:lpstr>FIELD TEST</vt:lpstr>
      <vt:lpstr>FIELD TEST IN HARBIN CHINA</vt:lpstr>
      <vt:lpstr>WE ARE JUST ON THE WAY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无味</cp:lastModifiedBy>
  <cp:revision>84</cp:revision>
  <dcterms:created xsi:type="dcterms:W3CDTF">2023-10-26T07:32:00Z</dcterms:created>
  <dcterms:modified xsi:type="dcterms:W3CDTF">2023-10-28T00:51:39Z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FF87C268A0F44273A7BAC186DBE88A19_12</vt:lpwstr>
  </property>
  <property fmtid="{D5CDD505-2E9C-101B-9397-08002B2CF9AE}" pid="3" name="KSOProductBuildVer">
    <vt:lpwstr>2052-12.1.0.15374</vt:lpwstr>
  </property>
</Properties>
</file>